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5" roundtripDataSignature="AMtx7mhTZr4816oIA6pYg0VlBVi9Z8Ri2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slide" Target="slides/slide39.xml"/><Relationship Id="rId21" Type="http://schemas.openxmlformats.org/officeDocument/2006/relationships/slide" Target="slides/slide16.xml"/><Relationship Id="rId43" Type="http://schemas.openxmlformats.org/officeDocument/2006/relationships/slide" Target="slides/slide38.xml"/><Relationship Id="rId24" Type="http://schemas.openxmlformats.org/officeDocument/2006/relationships/slide" Target="slides/slide19.xml"/><Relationship Id="rId23" Type="http://schemas.openxmlformats.org/officeDocument/2006/relationships/slide" Target="slides/slide18.xml"/><Relationship Id="rId45"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038648" cy="4651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0135" y="0"/>
            <a:ext cx="3038648" cy="4651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8829675"/>
            <a:ext cx="3038648" cy="4651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1ac207d001_0_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 name="Google Shape;77;g11ac207d001_0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3f0b7e6ea_0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3f0b7e6ea_0_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8" name="Google Shape;148;gf3f0b7e6ea_0_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b4aea9a26_0_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b4aea9a26_0_1: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8" name="Google Shape;158;g11b4aea9a26_0_1: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11b4aea9a26_0_1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11b4aea9a26_0_12: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6" name="Google Shape;166;g11b4aea9a26_0_12: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3f0b7e584_0_1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3f0b7e584_0_1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6" name="Google Shape;176;gf3f0b7e584_0_1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1b4aea9a26_0_2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1b4aea9a26_0_21: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4" name="Google Shape;184;g11b4aea9a26_0_21: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b4aea9a26_0_3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b4aea9a26_0_3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11b4aea9a26_0_3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260e79a72e_0_0:notes"/>
          <p:cNvSpPr txBox="1"/>
          <p:nvPr>
            <p:ph idx="1" type="body"/>
          </p:nvPr>
        </p:nvSpPr>
        <p:spPr>
          <a:xfrm>
            <a:off x="701848" y="4416426"/>
            <a:ext cx="5608200" cy="418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07" name="Google Shape;207;g1260e79a72e_0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60e79a72e_0_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60e79a72e_0_6: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15" name="Google Shape;215;g1260e79a72e_0_6: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60e79a72e_0_25: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60e79a72e_0_25: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5" name="Google Shape;235;g1260e79a72e_0_25: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260e79a72e_0_32:notes"/>
          <p:cNvSpPr txBox="1"/>
          <p:nvPr>
            <p:ph idx="1" type="body"/>
          </p:nvPr>
        </p:nvSpPr>
        <p:spPr>
          <a:xfrm>
            <a:off x="701848" y="4416426"/>
            <a:ext cx="5608200" cy="418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42" name="Google Shape;242;g1260e79a72e_0_3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2: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4" name="Google Shape;84;p2: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8:notes"/>
          <p:cNvSpPr txBox="1"/>
          <p:nvPr>
            <p:ph idx="1" type="body"/>
          </p:nvPr>
        </p:nvSpPr>
        <p:spPr>
          <a:xfrm>
            <a:off x="701848" y="4416426"/>
            <a:ext cx="5608279" cy="41829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49" name="Google Shape;249;p8: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b4aea9a26_0_6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b4aea9a26_0_67: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g11b4aea9a26_0_67: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b4aea9a26_0_59: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b4aea9a26_0_59: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65" name="Google Shape;265;g11b4aea9a26_0_59: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9: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2" name="Google Shape;272;p9: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273" name="Google Shape;273;p9: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2549bd1e87_1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2549bd1e87_1_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1" name="Google Shape;281;g12549bd1e87_1_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549bd1e87_1_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549bd1e87_1_6: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88" name="Google Shape;288;g12549bd1e87_1_6: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549bd1e87_2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549bd1e87_2_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5" name="Google Shape;295;g12549bd1e87_2_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549bd1e87_2_9: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549bd1e87_2_9: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2" name="Google Shape;302;g12549bd1e87_2_9: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549bd1e87_2_15: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549bd1e87_2_15: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09" name="Google Shape;309;g12549bd1e87_2_15: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260e79a72e_0_38: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260e79a72e_0_38: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16" name="Google Shape;316;g1260e79a72e_0_38: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3: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2" name="Google Shape;92;p3: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0: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2" name="Google Shape;322;p10:notes"/>
          <p:cNvSpPr txBox="1"/>
          <p:nvPr>
            <p:ph idx="1" type="body"/>
          </p:nvPr>
        </p:nvSpPr>
        <p:spPr>
          <a:xfrm>
            <a:off x="701848" y="4416426"/>
            <a:ext cx="5608279" cy="41829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23" name="Google Shape;323;p10:notes"/>
          <p:cNvSpPr txBox="1"/>
          <p:nvPr>
            <p:ph idx="12" type="sldNum"/>
          </p:nvPr>
        </p:nvSpPr>
        <p:spPr>
          <a:xfrm>
            <a:off x="3970135" y="8829675"/>
            <a:ext cx="3038501" cy="465185"/>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1: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31" name="Google Shape;331;p11: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13: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38" name="Google Shape;338;p1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ac207d001_0_7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ac207d001_0_71: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6" name="Google Shape;346;g11ac207d001_0_71: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11ac207d001_0_79: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11ac207d001_0_79: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5" name="Google Shape;355;g11ac207d001_0_79: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ac207d001_0_8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1ac207d001_0_87: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4" name="Google Shape;364;g11ac207d001_0_87: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p14: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1" name="Google Shape;371;p1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11b4aea9a26_2_3: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8" name="Google Shape;378;g11b4aea9a26_2_3: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5: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5: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86" name="Google Shape;386;p15: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6: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3" name="Google Shape;393;p16: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1220ecd9c22_0_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g1220ecd9c22_0_1: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g1220ecd9c22_0_1: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4: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8" name="Google Shape;108;p4: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 name="Google Shape;115;p5: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16" name="Google Shape;116;p5: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25768b67d0_2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25768b67d0_2_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4" name="Google Shape;124;g125768b67d0_2_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5768b67d0_2_8: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5768b67d0_2_8: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2" name="Google Shape;132;g125768b67d0_2_8: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25768b67d0_2_2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25768b67d0_2_21: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0" name="Google Shape;140;g125768b67d0_2_21: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1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2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2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25"/>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2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6"/>
          <p:cNvSpPr/>
          <p:nvPr>
            <p:ph idx="2" type="pic"/>
          </p:nvPr>
        </p:nvSpPr>
        <p:spPr>
          <a:xfrm>
            <a:off x="5183188" y="987425"/>
            <a:ext cx="6172200" cy="4873625"/>
          </a:xfrm>
          <a:prstGeom prst="rect">
            <a:avLst/>
          </a:prstGeom>
          <a:noFill/>
          <a:ln>
            <a:noFill/>
          </a:ln>
        </p:spPr>
      </p:sp>
      <p:sp>
        <p:nvSpPr>
          <p:cNvPr id="71" name="Google Shape;71;p2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2.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5" name="Google Shape;15;p17"/>
          <p:cNvGrpSpPr/>
          <p:nvPr/>
        </p:nvGrpSpPr>
        <p:grpSpPr>
          <a:xfrm>
            <a:off x="10962132" y="226826"/>
            <a:ext cx="783335" cy="276600"/>
            <a:chOff x="8283500" y="77358"/>
            <a:chExt cx="783335" cy="276600"/>
          </a:xfrm>
        </p:grpSpPr>
        <p:pic>
          <p:nvPicPr>
            <p:cNvPr id="16" name="Google Shape;16;p17"/>
            <p:cNvPicPr preferRelativeResize="0"/>
            <p:nvPr/>
          </p:nvPicPr>
          <p:blipFill rotWithShape="1">
            <a:blip r:embed="rId1">
              <a:alphaModFix/>
            </a:blip>
            <a:srcRect b="0" l="0" r="0" t="0"/>
            <a:stretch/>
          </p:blipFill>
          <p:spPr>
            <a:xfrm>
              <a:off x="8335643" y="101458"/>
              <a:ext cx="731192" cy="228259"/>
            </a:xfrm>
            <a:prstGeom prst="rect">
              <a:avLst/>
            </a:prstGeom>
            <a:noFill/>
            <a:ln>
              <a:noFill/>
            </a:ln>
          </p:spPr>
        </p:pic>
        <p:cxnSp>
          <p:nvCxnSpPr>
            <p:cNvPr id="17" name="Google Shape;17;p17"/>
            <p:cNvCxnSpPr/>
            <p:nvPr/>
          </p:nvCxnSpPr>
          <p:spPr>
            <a:xfrm>
              <a:off x="8283500" y="77358"/>
              <a:ext cx="0" cy="276600"/>
            </a:xfrm>
            <a:prstGeom prst="straightConnector1">
              <a:avLst/>
            </a:prstGeom>
            <a:noFill/>
            <a:ln cap="flat" cmpd="sng" w="9525">
              <a:solidFill>
                <a:srgbClr val="B7B7B7"/>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hyperlink" Target="https://online-journals.org/index.php/i-jim/article/view/3623/3116"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hyperlink" Target="http://www.ijirset.com/upload/2018/september/47_COOKPAD.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0.png"/><Relationship Id="rId4" Type="http://schemas.openxmlformats.org/officeDocument/2006/relationships/hyperlink" Target="http://monamishra.com/doc/ML_report.pdf"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g11ac207d001_0_0"/>
          <p:cNvSpPr/>
          <p:nvPr/>
        </p:nvSpPr>
        <p:spPr>
          <a:xfrm>
            <a:off x="2133600" y="1147608"/>
            <a:ext cx="7924800" cy="1815900"/>
          </a:xfrm>
          <a:prstGeom prst="rect">
            <a:avLst/>
          </a:prstGeom>
          <a:noFill/>
          <a:ln>
            <a:noFill/>
          </a:ln>
        </p:spPr>
        <p:txBody>
          <a:bodyPr anchorCtr="0" anchor="t" bIns="45700" lIns="91425" spcFirstLastPara="1" rIns="91425" wrap="square" tIns="45700">
            <a:noAutofit/>
          </a:bodyPr>
          <a:lstStyle/>
          <a:p>
            <a:pPr indent="-342891" lvl="0" marL="342891" rtl="0" algn="r">
              <a:spcBef>
                <a:spcPts val="0"/>
              </a:spcBef>
              <a:spcAft>
                <a:spcPts val="0"/>
              </a:spcAft>
              <a:buClr>
                <a:schemeClr val="dk1"/>
              </a:buClr>
              <a:buFont typeface="Arial"/>
              <a:buNone/>
            </a:pPr>
            <a:r>
              <a:rPr b="1" lang="en-US" sz="2800">
                <a:solidFill>
                  <a:srgbClr val="FF0000"/>
                </a:solidFill>
                <a:latin typeface="Trebuchet MS"/>
                <a:ea typeface="Trebuchet MS"/>
                <a:cs typeface="Trebuchet MS"/>
                <a:sym typeface="Trebuchet MS"/>
              </a:rPr>
              <a:t>UE19CS390A – Capstone Project Review #3</a:t>
            </a:r>
            <a:endParaRPr>
              <a:solidFill>
                <a:schemeClr val="dk1"/>
              </a:solidFill>
            </a:endParaRPr>
          </a:p>
          <a:p>
            <a:pPr indent="-342891" lvl="0" marL="342891" rtl="0" algn="ctr">
              <a:spcBef>
                <a:spcPts val="0"/>
              </a:spcBef>
              <a:spcAft>
                <a:spcPts val="0"/>
              </a:spcAft>
              <a:buClr>
                <a:schemeClr val="dk1"/>
              </a:buClr>
              <a:buFont typeface="Arial"/>
              <a:buNone/>
            </a:pPr>
            <a:r>
              <a:rPr lang="en-US" sz="2800">
                <a:solidFill>
                  <a:srgbClr val="FF0000"/>
                </a:solidFill>
                <a:latin typeface="Trebuchet MS"/>
                <a:ea typeface="Trebuchet MS"/>
                <a:cs typeface="Trebuchet MS"/>
                <a:sym typeface="Trebuchet MS"/>
              </a:rPr>
              <a:t>        (High Level Design and Proposed Methodology)</a:t>
            </a:r>
            <a:endParaRPr sz="2400">
              <a:solidFill>
                <a:srgbClr val="FF0000"/>
              </a:solidFill>
              <a:latin typeface="Trebuchet MS"/>
              <a:ea typeface="Trebuchet MS"/>
              <a:cs typeface="Trebuchet MS"/>
              <a:sym typeface="Trebuchet MS"/>
            </a:endParaRPr>
          </a:p>
          <a:p>
            <a:pPr indent="-342891" lvl="0" marL="342891" marR="0" rtl="0" algn="ctr">
              <a:spcBef>
                <a:spcPts val="0"/>
              </a:spcBef>
              <a:spcAft>
                <a:spcPts val="0"/>
              </a:spcAft>
              <a:buNone/>
            </a:pPr>
            <a:r>
              <a:t/>
            </a:r>
            <a:endParaRPr b="1" sz="2800">
              <a:solidFill>
                <a:srgbClr val="FF0000"/>
              </a:solidFill>
              <a:latin typeface="Trebuchet MS"/>
              <a:ea typeface="Trebuchet MS"/>
              <a:cs typeface="Trebuchet MS"/>
              <a:sym typeface="Trebuchet MS"/>
            </a:endParaRPr>
          </a:p>
          <a:p>
            <a:pPr indent="-342891" lvl="0" marL="342891" marR="0" rtl="0" algn="r">
              <a:spcBef>
                <a:spcPts val="0"/>
              </a:spcBef>
              <a:spcAft>
                <a:spcPts val="0"/>
              </a:spcAft>
              <a:buNone/>
            </a:pPr>
            <a:r>
              <a:t/>
            </a:r>
            <a:endParaRPr b="1" i="0" sz="2800" u="none" cap="none" strike="noStrike">
              <a:solidFill>
                <a:srgbClr val="FF0000"/>
              </a:solidFill>
              <a:latin typeface="Trebuchet MS"/>
              <a:ea typeface="Trebuchet MS"/>
              <a:cs typeface="Trebuchet MS"/>
              <a:sym typeface="Trebuchet MS"/>
            </a:endParaRPr>
          </a:p>
        </p:txBody>
      </p:sp>
      <p:sp>
        <p:nvSpPr>
          <p:cNvPr id="80" name="Google Shape;80;g11ac207d001_0_0"/>
          <p:cNvSpPr txBox="1"/>
          <p:nvPr/>
        </p:nvSpPr>
        <p:spPr>
          <a:xfrm>
            <a:off x="2899000" y="2674626"/>
            <a:ext cx="8458200" cy="1371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Project Title   :Recipe Recommendation Based On 				   			   Ingredients Recognition Using CV AND 			   			   ML(RRIR)</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Project ID       :14   </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Project Guide :Prof Swati Pratap Jagdale                </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Project Team  :A R Manyatha</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		   		   Amulya Dinesh </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		   		   Manasi Swain</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		   		   Mihir Soni</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Clr>
                <a:schemeClr val="dk1"/>
              </a:buClr>
              <a:buSzPts val="1100"/>
              <a:buFont typeface="Arial"/>
              <a:buNone/>
            </a:pPr>
            <a:r>
              <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t/>
            </a:r>
            <a:endParaRPr b="0" i="0" sz="2400" u="none" cap="none" strike="noStrike">
              <a:solidFill>
                <a:srgbClr val="0033CC"/>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gf3f0b7e6ea_0_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1" name="Google Shape;151;gf3f0b7e6ea_0_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pic>
        <p:nvPicPr>
          <p:cNvPr id="152" name="Google Shape;152;gf3f0b7e6ea_0_0"/>
          <p:cNvPicPr preferRelativeResize="0"/>
          <p:nvPr/>
        </p:nvPicPr>
        <p:blipFill rotWithShape="1">
          <a:blip r:embed="rId3">
            <a:alphaModFix/>
          </a:blip>
          <a:srcRect b="8550" l="0" r="0" t="0"/>
          <a:stretch/>
        </p:blipFill>
        <p:spPr>
          <a:xfrm>
            <a:off x="7679875" y="1944163"/>
            <a:ext cx="4209651" cy="4513625"/>
          </a:xfrm>
          <a:prstGeom prst="rect">
            <a:avLst/>
          </a:prstGeom>
          <a:noFill/>
          <a:ln>
            <a:noFill/>
          </a:ln>
        </p:spPr>
      </p:pic>
      <p:sp>
        <p:nvSpPr>
          <p:cNvPr id="153" name="Google Shape;153;gf3f0b7e6ea_0_0"/>
          <p:cNvSpPr txBox="1"/>
          <p:nvPr/>
        </p:nvSpPr>
        <p:spPr>
          <a:xfrm>
            <a:off x="176875" y="1772875"/>
            <a:ext cx="78378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033CC"/>
                </a:solidFill>
                <a:latin typeface="Trebuchet MS"/>
                <a:ea typeface="Trebuchet MS"/>
                <a:cs typeface="Trebuchet MS"/>
                <a:sym typeface="Trebuchet MS"/>
              </a:rPr>
              <a:t>Approach 1:</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This approach proposed a cooking recipe recommendation system by employing object recognition for food ingredients such as vegetable and meat. By pointing mobile phone camera towards food ingredients, a user receives a recommendation list instantly.This system uses </a:t>
            </a:r>
            <a:r>
              <a:rPr b="1" lang="en-US" sz="2400">
                <a:solidFill>
                  <a:srgbClr val="0033CC"/>
                </a:solidFill>
                <a:latin typeface="Trebuchet MS"/>
                <a:ea typeface="Trebuchet MS"/>
                <a:cs typeface="Trebuchet MS"/>
                <a:sym typeface="Trebuchet MS"/>
              </a:rPr>
              <a:t>color-histogram</a:t>
            </a:r>
            <a:r>
              <a:rPr lang="en-US" sz="2400">
                <a:solidFill>
                  <a:srgbClr val="0033CC"/>
                </a:solidFill>
                <a:latin typeface="Trebuchet MS"/>
                <a:ea typeface="Trebuchet MS"/>
                <a:cs typeface="Trebuchet MS"/>
                <a:sym typeface="Trebuchet MS"/>
              </a:rPr>
              <a:t> and </a:t>
            </a:r>
            <a:r>
              <a:rPr b="1" lang="en-US" sz="2400">
                <a:solidFill>
                  <a:srgbClr val="0033CC"/>
                </a:solidFill>
                <a:latin typeface="Trebuchet MS"/>
                <a:ea typeface="Trebuchet MS"/>
                <a:cs typeface="Trebuchet MS"/>
                <a:sym typeface="Trebuchet MS"/>
              </a:rPr>
              <a:t>bag-of-features with SURF </a:t>
            </a:r>
            <a:r>
              <a:rPr lang="en-US" sz="2400">
                <a:solidFill>
                  <a:srgbClr val="0033CC"/>
                </a:solidFill>
                <a:latin typeface="Trebuchet MS"/>
                <a:ea typeface="Trebuchet MS"/>
                <a:cs typeface="Trebuchet MS"/>
                <a:sym typeface="Trebuchet MS"/>
              </a:rPr>
              <a:t>(Speeded Up Robust Features) extracted from multiple frames as an image representation and a </a:t>
            </a:r>
            <a:r>
              <a:rPr b="1" lang="en-US" sz="2400">
                <a:solidFill>
                  <a:srgbClr val="0033CC"/>
                </a:solidFill>
                <a:latin typeface="Trebuchet MS"/>
                <a:ea typeface="Trebuchet MS"/>
                <a:cs typeface="Trebuchet MS"/>
                <a:sym typeface="Trebuchet MS"/>
              </a:rPr>
              <a:t>linear kernel SVM</a:t>
            </a:r>
            <a:r>
              <a:rPr lang="en-US" sz="2400">
                <a:solidFill>
                  <a:srgbClr val="0033CC"/>
                </a:solidFill>
                <a:latin typeface="Trebuchet MS"/>
                <a:ea typeface="Trebuchet MS"/>
                <a:cs typeface="Trebuchet MS"/>
                <a:sym typeface="Trebuchet MS"/>
              </a:rPr>
              <a:t> as a classifier.</a:t>
            </a:r>
            <a:endParaRPr sz="2400">
              <a:solidFill>
                <a:srgbClr val="0033CC"/>
              </a:solidFill>
              <a:latin typeface="Trebuchet MS"/>
              <a:ea typeface="Trebuchet MS"/>
              <a:cs typeface="Trebuchet MS"/>
              <a:sym typeface="Trebuchet MS"/>
            </a:endParaRPr>
          </a:p>
        </p:txBody>
      </p:sp>
      <p:sp>
        <p:nvSpPr>
          <p:cNvPr id="154" name="Google Shape;154;gf3f0b7e6ea_0_0"/>
          <p:cNvSpPr txBox="1"/>
          <p:nvPr/>
        </p:nvSpPr>
        <p:spPr>
          <a:xfrm>
            <a:off x="8884280" y="6457800"/>
            <a:ext cx="12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Image </a:t>
            </a:r>
            <a:r>
              <a:rPr lang="en-US" u="sng">
                <a:solidFill>
                  <a:schemeClr val="hlink"/>
                </a:solidFill>
                <a:hlinkClick r:id="rId4"/>
              </a:rPr>
              <a:t>source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g11b4aea9a26_0_1"/>
          <p:cNvSpPr txBox="1"/>
          <p:nvPr/>
        </p:nvSpPr>
        <p:spPr>
          <a:xfrm>
            <a:off x="2013850" y="2367650"/>
            <a:ext cx="8722500" cy="3632700"/>
          </a:xfrm>
          <a:prstGeom prst="rect">
            <a:avLst/>
          </a:prstGeom>
          <a:noFill/>
          <a:ln>
            <a:noFill/>
          </a:ln>
        </p:spPr>
        <p:txBody>
          <a:bodyPr anchorCtr="0" anchor="t" bIns="91425" lIns="91425" spcFirstLastPara="1" rIns="91425" wrap="square" tIns="91425">
            <a:spAutoFit/>
          </a:bodyPr>
          <a:lstStyle/>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Is there a need for changing the approach?</a:t>
            </a:r>
            <a:endParaRPr sz="2400">
              <a:solidFill>
                <a:srgbClr val="0033CC"/>
              </a:solidFill>
              <a:latin typeface="Trebuchet MS"/>
              <a:ea typeface="Trebuchet MS"/>
              <a:cs typeface="Trebuchet MS"/>
              <a:sym typeface="Trebuchet MS"/>
            </a:endParaRPr>
          </a:p>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Yes,</a:t>
            </a:r>
            <a:endParaRPr sz="2400">
              <a:solidFill>
                <a:srgbClr val="0033CC"/>
              </a:solidFill>
              <a:latin typeface="Trebuchet MS"/>
              <a:ea typeface="Trebuchet MS"/>
              <a:cs typeface="Trebuchet MS"/>
              <a:sym typeface="Trebuchet MS"/>
            </a:endParaRPr>
          </a:p>
          <a:p>
            <a:pPr indent="-381000" lvl="0" marL="457200" rtl="0" algn="just">
              <a:spcBef>
                <a:spcPts val="48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Improvement of the user interface and also considering the calorie count,nutrition of ingredients</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Implement  recipe  search  considering  combination  of  multiple  food  ingredients</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SURF algorithm has many disadvantages such as high dimension of feature descriptor, large amount of computation, and low matching accuracy</a:t>
            </a:r>
            <a:endParaRPr sz="2400">
              <a:solidFill>
                <a:srgbClr val="0033CC"/>
              </a:solidFill>
              <a:latin typeface="Trebuchet MS"/>
              <a:ea typeface="Trebuchet MS"/>
              <a:cs typeface="Trebuchet MS"/>
              <a:sym typeface="Trebuchet MS"/>
            </a:endParaRPr>
          </a:p>
        </p:txBody>
      </p:sp>
      <p:sp>
        <p:nvSpPr>
          <p:cNvPr id="161" name="Google Shape;161;g11b4aea9a26_0_1"/>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2" name="Google Shape;162;g11b4aea9a26_0_1"/>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g11b4aea9a26_0_12"/>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9" name="Google Shape;169;g11b4aea9a26_0_12"/>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sp>
        <p:nvSpPr>
          <p:cNvPr id="170" name="Google Shape;170;g11b4aea9a26_0_12"/>
          <p:cNvSpPr txBox="1"/>
          <p:nvPr/>
        </p:nvSpPr>
        <p:spPr>
          <a:xfrm>
            <a:off x="176875" y="1849075"/>
            <a:ext cx="81018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033CC"/>
                </a:solidFill>
                <a:latin typeface="Trebuchet MS"/>
                <a:ea typeface="Trebuchet MS"/>
                <a:cs typeface="Trebuchet MS"/>
                <a:sym typeface="Trebuchet MS"/>
              </a:rPr>
              <a:t>Approach 2:</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This approach proposes a cooking Recipe Retrieval System. The system proposed, does the real time</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recognition of the ingredient by name or image. It helps a user to retrieve set of recipes including those food</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rPr lang="en-US" sz="2400">
                <a:solidFill>
                  <a:srgbClr val="0033CC"/>
                </a:solidFill>
                <a:latin typeface="Trebuchet MS"/>
                <a:ea typeface="Trebuchet MS"/>
                <a:cs typeface="Trebuchet MS"/>
                <a:sym typeface="Trebuchet MS"/>
              </a:rPr>
              <a:t>ingredients. This system also provides the facility for the user to view the images of ingredients. The system is developed using </a:t>
            </a:r>
            <a:r>
              <a:rPr b="1" lang="en-US" sz="2400">
                <a:solidFill>
                  <a:srgbClr val="0033CC"/>
                </a:solidFill>
                <a:latin typeface="Trebuchet MS"/>
                <a:ea typeface="Trebuchet MS"/>
                <a:cs typeface="Trebuchet MS"/>
                <a:sym typeface="Trebuchet MS"/>
              </a:rPr>
              <a:t>MATLAB</a:t>
            </a:r>
            <a:r>
              <a:rPr lang="en-US" sz="2400">
                <a:solidFill>
                  <a:srgbClr val="0033CC"/>
                </a:solidFill>
                <a:latin typeface="Trebuchet MS"/>
                <a:ea typeface="Trebuchet MS"/>
                <a:cs typeface="Trebuchet MS"/>
                <a:sym typeface="Trebuchet MS"/>
              </a:rPr>
              <a:t>. </a:t>
            </a:r>
            <a:r>
              <a:rPr b="1" lang="en-US" sz="2400">
                <a:solidFill>
                  <a:srgbClr val="0033CC"/>
                </a:solidFill>
                <a:latin typeface="Trebuchet MS"/>
                <a:ea typeface="Trebuchet MS"/>
                <a:cs typeface="Trebuchet MS"/>
                <a:sym typeface="Trebuchet MS"/>
              </a:rPr>
              <a:t>Harris Corner Detector, K-Nearest Neighbor technique</a:t>
            </a:r>
            <a:r>
              <a:rPr lang="en-US" sz="2400">
                <a:solidFill>
                  <a:srgbClr val="0033CC"/>
                </a:solidFill>
                <a:latin typeface="Trebuchet MS"/>
                <a:ea typeface="Trebuchet MS"/>
                <a:cs typeface="Trebuchet MS"/>
                <a:sym typeface="Trebuchet MS"/>
              </a:rPr>
              <a:t> and </a:t>
            </a:r>
            <a:r>
              <a:rPr b="1" lang="en-US" sz="2400">
                <a:solidFill>
                  <a:srgbClr val="0033CC"/>
                </a:solidFill>
                <a:latin typeface="Trebuchet MS"/>
                <a:ea typeface="Trebuchet MS"/>
                <a:cs typeface="Trebuchet MS"/>
                <a:sym typeface="Trebuchet MS"/>
              </a:rPr>
              <a:t>Scale Invariant Feature Transformer</a:t>
            </a:r>
            <a:r>
              <a:rPr lang="en-US" sz="2400">
                <a:solidFill>
                  <a:srgbClr val="0033CC"/>
                </a:solidFill>
                <a:latin typeface="Trebuchet MS"/>
                <a:ea typeface="Trebuchet MS"/>
                <a:cs typeface="Trebuchet MS"/>
                <a:sym typeface="Trebuchet MS"/>
              </a:rPr>
              <a:t> (SIFT) are used to build this system. </a:t>
            </a:r>
            <a:endParaRPr sz="2400">
              <a:solidFill>
                <a:srgbClr val="0033CC"/>
              </a:solidFill>
              <a:latin typeface="Trebuchet MS"/>
              <a:ea typeface="Trebuchet MS"/>
              <a:cs typeface="Trebuchet MS"/>
              <a:sym typeface="Trebuchet MS"/>
            </a:endParaRPr>
          </a:p>
        </p:txBody>
      </p:sp>
      <p:pic>
        <p:nvPicPr>
          <p:cNvPr id="171" name="Google Shape;171;g11b4aea9a26_0_12"/>
          <p:cNvPicPr preferRelativeResize="0"/>
          <p:nvPr/>
        </p:nvPicPr>
        <p:blipFill rotWithShape="1">
          <a:blip r:embed="rId3">
            <a:alphaModFix/>
          </a:blip>
          <a:srcRect b="0" l="14225" r="14610" t="0"/>
          <a:stretch/>
        </p:blipFill>
        <p:spPr>
          <a:xfrm>
            <a:off x="8196000" y="1772875"/>
            <a:ext cx="3940200" cy="4701800"/>
          </a:xfrm>
          <a:prstGeom prst="rect">
            <a:avLst/>
          </a:prstGeom>
          <a:noFill/>
          <a:ln>
            <a:noFill/>
          </a:ln>
        </p:spPr>
      </p:pic>
      <p:sp>
        <p:nvSpPr>
          <p:cNvPr id="172" name="Google Shape;172;g11b4aea9a26_0_12"/>
          <p:cNvSpPr txBox="1"/>
          <p:nvPr/>
        </p:nvSpPr>
        <p:spPr>
          <a:xfrm>
            <a:off x="9715500" y="6390475"/>
            <a:ext cx="14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Image </a:t>
            </a:r>
            <a:r>
              <a:rPr lang="en-US" u="sng">
                <a:solidFill>
                  <a:schemeClr val="hlink"/>
                </a:solidFill>
                <a:latin typeface="Calibri"/>
                <a:ea typeface="Calibri"/>
                <a:cs typeface="Calibri"/>
                <a:sym typeface="Calibri"/>
                <a:hlinkClick r:id="rId4"/>
              </a:rPr>
              <a:t>Source</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gf3f0b7e584_0_10"/>
          <p:cNvSpPr txBox="1"/>
          <p:nvPr/>
        </p:nvSpPr>
        <p:spPr>
          <a:xfrm>
            <a:off x="2013850" y="2367650"/>
            <a:ext cx="8722500" cy="3632700"/>
          </a:xfrm>
          <a:prstGeom prst="rect">
            <a:avLst/>
          </a:prstGeom>
          <a:noFill/>
          <a:ln>
            <a:noFill/>
          </a:ln>
        </p:spPr>
        <p:txBody>
          <a:bodyPr anchorCtr="0" anchor="t" bIns="91425" lIns="91425" spcFirstLastPara="1" rIns="91425" wrap="square" tIns="91425">
            <a:spAutoFit/>
          </a:bodyPr>
          <a:lstStyle/>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Is there a need for changing the approach?</a:t>
            </a:r>
            <a:endParaRPr sz="2400">
              <a:solidFill>
                <a:srgbClr val="0033CC"/>
              </a:solidFill>
              <a:latin typeface="Trebuchet MS"/>
              <a:ea typeface="Trebuchet MS"/>
              <a:cs typeface="Trebuchet MS"/>
              <a:sym typeface="Trebuchet MS"/>
            </a:endParaRPr>
          </a:p>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Yes,</a:t>
            </a:r>
            <a:endParaRPr sz="2400">
              <a:solidFill>
                <a:srgbClr val="0033CC"/>
              </a:solidFill>
              <a:latin typeface="Trebuchet MS"/>
              <a:ea typeface="Trebuchet MS"/>
              <a:cs typeface="Trebuchet MS"/>
              <a:sym typeface="Trebuchet MS"/>
            </a:endParaRPr>
          </a:p>
          <a:p>
            <a:pPr indent="-381000" lvl="0" marL="457200" rtl="0" algn="just">
              <a:spcBef>
                <a:spcPts val="48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The </a:t>
            </a:r>
            <a:r>
              <a:rPr lang="en-US" sz="2400">
                <a:solidFill>
                  <a:srgbClr val="0033CC"/>
                </a:solidFill>
                <a:latin typeface="Trebuchet MS"/>
                <a:ea typeface="Trebuchet MS"/>
                <a:cs typeface="Trebuchet MS"/>
                <a:sym typeface="Trebuchet MS"/>
              </a:rPr>
              <a:t>implementation</a:t>
            </a:r>
            <a:r>
              <a:rPr lang="en-US" sz="2400">
                <a:solidFill>
                  <a:srgbClr val="0033CC"/>
                </a:solidFill>
                <a:latin typeface="Trebuchet MS"/>
                <a:ea typeface="Trebuchet MS"/>
                <a:cs typeface="Trebuchet MS"/>
                <a:sym typeface="Trebuchet MS"/>
              </a:rPr>
              <a:t> uses web application, which is not necessarily user friendly (compared to mobile app)</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The ingredients must be selected from a drop down list and object </a:t>
            </a:r>
            <a:r>
              <a:rPr lang="en-US" sz="2400">
                <a:solidFill>
                  <a:srgbClr val="0033CC"/>
                </a:solidFill>
                <a:latin typeface="Trebuchet MS"/>
                <a:ea typeface="Trebuchet MS"/>
                <a:cs typeface="Trebuchet MS"/>
                <a:sym typeface="Trebuchet MS"/>
              </a:rPr>
              <a:t>detention</a:t>
            </a:r>
            <a:r>
              <a:rPr lang="en-US" sz="2400">
                <a:solidFill>
                  <a:srgbClr val="0033CC"/>
                </a:solidFill>
                <a:latin typeface="Trebuchet MS"/>
                <a:ea typeface="Trebuchet MS"/>
                <a:cs typeface="Trebuchet MS"/>
                <a:sym typeface="Trebuchet MS"/>
              </a:rPr>
              <a:t> is not done using camera.</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KNN d</a:t>
            </a:r>
            <a:r>
              <a:rPr lang="en-US" sz="2400">
                <a:solidFill>
                  <a:srgbClr val="0033CC"/>
                </a:solidFill>
                <a:latin typeface="Trebuchet MS"/>
                <a:ea typeface="Trebuchet MS"/>
                <a:cs typeface="Trebuchet MS"/>
                <a:sym typeface="Trebuchet MS"/>
              </a:rPr>
              <a:t>oes not work well with large dataset as calculating distances between each data instance would be very costly.</a:t>
            </a:r>
            <a:endParaRPr sz="2400">
              <a:solidFill>
                <a:srgbClr val="0033CC"/>
              </a:solidFill>
              <a:latin typeface="Trebuchet MS"/>
              <a:ea typeface="Trebuchet MS"/>
              <a:cs typeface="Trebuchet MS"/>
              <a:sym typeface="Trebuchet MS"/>
            </a:endParaRPr>
          </a:p>
        </p:txBody>
      </p:sp>
      <p:sp>
        <p:nvSpPr>
          <p:cNvPr id="179" name="Google Shape;179;gf3f0b7e584_0_1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0" name="Google Shape;180;gf3f0b7e584_0_1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11b4aea9a26_0_21"/>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7" name="Google Shape;187;g11b4aea9a26_0_21"/>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sp>
        <p:nvSpPr>
          <p:cNvPr id="188" name="Google Shape;188;g11b4aea9a26_0_21"/>
          <p:cNvSpPr txBox="1"/>
          <p:nvPr/>
        </p:nvSpPr>
        <p:spPr>
          <a:xfrm>
            <a:off x="176875" y="1772875"/>
            <a:ext cx="71574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033CC"/>
                </a:solidFill>
                <a:latin typeface="Trebuchet MS"/>
                <a:ea typeface="Trebuchet MS"/>
                <a:cs typeface="Trebuchet MS"/>
                <a:sym typeface="Trebuchet MS"/>
              </a:rPr>
              <a:t>Approach 3:</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T</a:t>
            </a:r>
            <a:r>
              <a:rPr lang="en-US" sz="2400">
                <a:solidFill>
                  <a:srgbClr val="0033CC"/>
                </a:solidFill>
                <a:latin typeface="Trebuchet MS"/>
                <a:ea typeface="Trebuchet MS"/>
                <a:cs typeface="Trebuchet MS"/>
                <a:sym typeface="Trebuchet MS"/>
              </a:rPr>
              <a:t>his approach proposes a recipe recommendation system employing image recognition of food ingredients, specifically vegetables. The system is a web application that performs image recognition on the uploaded images and recommends recipes that contains the recognized ingredients. It has a </a:t>
            </a:r>
            <a:r>
              <a:rPr b="1" lang="en-US" sz="2400">
                <a:solidFill>
                  <a:srgbClr val="0033CC"/>
                </a:solidFill>
                <a:latin typeface="Trebuchet MS"/>
                <a:ea typeface="Trebuchet MS"/>
                <a:cs typeface="Trebuchet MS"/>
                <a:sym typeface="Trebuchet MS"/>
              </a:rPr>
              <a:t>convolutional neural network (CNN) model</a:t>
            </a:r>
            <a:endParaRPr b="1"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rPr lang="en-US" sz="2400">
                <a:solidFill>
                  <a:srgbClr val="0033CC"/>
                </a:solidFill>
                <a:latin typeface="Trebuchet MS"/>
                <a:ea typeface="Trebuchet MS"/>
                <a:cs typeface="Trebuchet MS"/>
                <a:sym typeface="Trebuchet MS"/>
              </a:rPr>
              <a:t>for image recognition to identify five categories of food ingredients.</a:t>
            </a:r>
            <a:endParaRPr sz="2400">
              <a:solidFill>
                <a:srgbClr val="0033CC"/>
              </a:solidFill>
              <a:latin typeface="Trebuchet MS"/>
              <a:ea typeface="Trebuchet MS"/>
              <a:cs typeface="Trebuchet MS"/>
              <a:sym typeface="Trebuchet MS"/>
            </a:endParaRPr>
          </a:p>
        </p:txBody>
      </p:sp>
      <p:pic>
        <p:nvPicPr>
          <p:cNvPr id="189" name="Google Shape;189;g11b4aea9a26_0_21"/>
          <p:cNvPicPr preferRelativeResize="0"/>
          <p:nvPr/>
        </p:nvPicPr>
        <p:blipFill rotWithShape="1">
          <a:blip r:embed="rId3">
            <a:alphaModFix/>
          </a:blip>
          <a:srcRect b="0" l="10121" r="12376" t="0"/>
          <a:stretch/>
        </p:blipFill>
        <p:spPr>
          <a:xfrm>
            <a:off x="7580100" y="1987850"/>
            <a:ext cx="4394175" cy="4262900"/>
          </a:xfrm>
          <a:prstGeom prst="rect">
            <a:avLst/>
          </a:prstGeom>
          <a:noFill/>
          <a:ln>
            <a:noFill/>
          </a:ln>
        </p:spPr>
      </p:pic>
      <p:sp>
        <p:nvSpPr>
          <p:cNvPr id="190" name="Google Shape;190;g11b4aea9a26_0_21"/>
          <p:cNvSpPr txBox="1"/>
          <p:nvPr/>
        </p:nvSpPr>
        <p:spPr>
          <a:xfrm>
            <a:off x="9388800" y="6313700"/>
            <a:ext cx="1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Image </a:t>
            </a:r>
            <a:r>
              <a:rPr lang="en-US" u="sng">
                <a:solidFill>
                  <a:schemeClr val="hlink"/>
                </a:solidFill>
                <a:latin typeface="Calibri"/>
                <a:ea typeface="Calibri"/>
                <a:cs typeface="Calibri"/>
                <a:sym typeface="Calibri"/>
                <a:hlinkClick r:id="rId4"/>
              </a:rPr>
              <a:t>Source</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11b4aea9a26_0_30"/>
          <p:cNvSpPr txBox="1"/>
          <p:nvPr/>
        </p:nvSpPr>
        <p:spPr>
          <a:xfrm>
            <a:off x="2013850" y="2367650"/>
            <a:ext cx="8722500" cy="2524200"/>
          </a:xfrm>
          <a:prstGeom prst="rect">
            <a:avLst/>
          </a:prstGeom>
          <a:noFill/>
          <a:ln>
            <a:noFill/>
          </a:ln>
        </p:spPr>
        <p:txBody>
          <a:bodyPr anchorCtr="0" anchor="t" bIns="91425" lIns="91425" spcFirstLastPara="1" rIns="91425" wrap="square" tIns="91425">
            <a:spAutoFit/>
          </a:bodyPr>
          <a:lstStyle/>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Is there a need for changing the approach?</a:t>
            </a:r>
            <a:endParaRPr sz="2400">
              <a:solidFill>
                <a:srgbClr val="0033CC"/>
              </a:solidFill>
              <a:latin typeface="Trebuchet MS"/>
              <a:ea typeface="Trebuchet MS"/>
              <a:cs typeface="Trebuchet MS"/>
              <a:sym typeface="Trebuchet MS"/>
            </a:endParaRPr>
          </a:p>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Yes,</a:t>
            </a:r>
            <a:endParaRPr sz="2400">
              <a:solidFill>
                <a:srgbClr val="0033CC"/>
              </a:solidFill>
              <a:latin typeface="Trebuchet MS"/>
              <a:ea typeface="Trebuchet MS"/>
              <a:cs typeface="Trebuchet MS"/>
              <a:sym typeface="Trebuchet MS"/>
            </a:endParaRPr>
          </a:p>
          <a:p>
            <a:pPr indent="-381000" lvl="0" marL="457200" rtl="0" algn="just">
              <a:spcBef>
                <a:spcPts val="48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Diet and nutrition constraints are not considered</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CNN is single labeled, each picture will have only one </a:t>
            </a:r>
            <a:r>
              <a:rPr lang="en-US" sz="2400">
                <a:solidFill>
                  <a:srgbClr val="0033CC"/>
                </a:solidFill>
                <a:latin typeface="Trebuchet MS"/>
                <a:ea typeface="Trebuchet MS"/>
                <a:cs typeface="Trebuchet MS"/>
                <a:sym typeface="Trebuchet MS"/>
              </a:rPr>
              <a:t>ingredient</a:t>
            </a:r>
            <a:r>
              <a:rPr lang="en-US" sz="2400">
                <a:solidFill>
                  <a:srgbClr val="0033CC"/>
                </a:solidFill>
                <a:latin typeface="Trebuchet MS"/>
                <a:ea typeface="Trebuchet MS"/>
                <a:cs typeface="Trebuchet MS"/>
                <a:sym typeface="Trebuchet MS"/>
              </a:rPr>
              <a:t> </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The user is not given an option to upload video.</a:t>
            </a:r>
            <a:endParaRPr sz="2400">
              <a:solidFill>
                <a:srgbClr val="0033CC"/>
              </a:solidFill>
              <a:latin typeface="Trebuchet MS"/>
              <a:ea typeface="Trebuchet MS"/>
              <a:cs typeface="Trebuchet MS"/>
              <a:sym typeface="Trebuchet MS"/>
            </a:endParaRPr>
          </a:p>
        </p:txBody>
      </p:sp>
      <p:sp>
        <p:nvSpPr>
          <p:cNvPr id="197" name="Google Shape;197;g11b4aea9a26_0_3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g11b4aea9a26_0_3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sp>
        <p:nvSpPr>
          <p:cNvPr id="199" name="Google Shape;199;g11b4aea9a26_0_30"/>
          <p:cNvSpPr/>
          <p:nvPr/>
        </p:nvSpPr>
        <p:spPr>
          <a:xfrm>
            <a:off x="3360950" y="5701400"/>
            <a:ext cx="1238400" cy="46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11b4aea9a26_0_30"/>
          <p:cNvSpPr/>
          <p:nvPr/>
        </p:nvSpPr>
        <p:spPr>
          <a:xfrm>
            <a:off x="5211550" y="5214925"/>
            <a:ext cx="1551300" cy="13200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g11b4aea9a26_0_30"/>
          <p:cNvSpPr/>
          <p:nvPr/>
        </p:nvSpPr>
        <p:spPr>
          <a:xfrm>
            <a:off x="7375050" y="5701400"/>
            <a:ext cx="1238400" cy="46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g11b4aea9a26_0_30"/>
          <p:cNvSpPr txBox="1"/>
          <p:nvPr/>
        </p:nvSpPr>
        <p:spPr>
          <a:xfrm>
            <a:off x="9089950" y="5505475"/>
            <a:ext cx="2544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Strawberry</a:t>
            </a:r>
            <a:endParaRPr sz="3600">
              <a:latin typeface="Calibri"/>
              <a:ea typeface="Calibri"/>
              <a:cs typeface="Calibri"/>
              <a:sym typeface="Calibri"/>
            </a:endParaRPr>
          </a:p>
        </p:txBody>
      </p:sp>
      <p:sp>
        <p:nvSpPr>
          <p:cNvPr id="203" name="Google Shape;203;g11b4aea9a26_0_30"/>
          <p:cNvSpPr txBox="1"/>
          <p:nvPr/>
        </p:nvSpPr>
        <p:spPr>
          <a:xfrm>
            <a:off x="5279575" y="5505475"/>
            <a:ext cx="1088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Calibri"/>
                <a:ea typeface="Calibri"/>
                <a:cs typeface="Calibri"/>
                <a:sym typeface="Calibri"/>
              </a:rPr>
              <a:t>Single</a:t>
            </a:r>
            <a:r>
              <a:rPr lang="en-US" sz="2000">
                <a:latin typeface="Calibri"/>
                <a:ea typeface="Calibri"/>
                <a:cs typeface="Calibri"/>
                <a:sym typeface="Calibri"/>
              </a:rPr>
              <a:t> labeled CNN</a:t>
            </a:r>
            <a:endParaRPr sz="2000">
              <a:latin typeface="Calibri"/>
              <a:ea typeface="Calibri"/>
              <a:cs typeface="Calibri"/>
              <a:sym typeface="Calibri"/>
            </a:endParaRPr>
          </a:p>
        </p:txBody>
      </p:sp>
      <p:pic>
        <p:nvPicPr>
          <p:cNvPr id="204" name="Google Shape;204;g11b4aea9a26_0_30"/>
          <p:cNvPicPr preferRelativeResize="0"/>
          <p:nvPr/>
        </p:nvPicPr>
        <p:blipFill>
          <a:blip r:embed="rId3">
            <a:alphaModFix/>
          </a:blip>
          <a:stretch>
            <a:fillRect/>
          </a:stretch>
        </p:blipFill>
        <p:spPr>
          <a:xfrm>
            <a:off x="623775" y="5005225"/>
            <a:ext cx="2056951" cy="1470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g1260e79a72e_0_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0" name="Google Shape;210;g1260e79a72e_0_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sp>
        <p:nvSpPr>
          <p:cNvPr id="211" name="Google Shape;211;g1260e79a72e_0_0"/>
          <p:cNvSpPr txBox="1"/>
          <p:nvPr/>
        </p:nvSpPr>
        <p:spPr>
          <a:xfrm>
            <a:off x="2118625" y="1934925"/>
            <a:ext cx="8842200" cy="4581300"/>
          </a:xfrm>
          <a:prstGeom prst="rect">
            <a:avLst/>
          </a:prstGeom>
          <a:noFill/>
          <a:ln>
            <a:noFill/>
          </a:ln>
        </p:spPr>
        <p:txBody>
          <a:bodyPr anchorCtr="0" anchor="ctr" bIns="45700" lIns="91425" spcFirstLastPara="1" rIns="91425" wrap="square" tIns="45700">
            <a:noAutofit/>
          </a:bodyPr>
          <a:lstStyle/>
          <a:p>
            <a:pPr indent="0" lvl="0" marL="0" marR="0" rtl="0" algn="just">
              <a:spcBef>
                <a:spcPts val="480"/>
              </a:spcBef>
              <a:spcAft>
                <a:spcPts val="0"/>
              </a:spcAft>
              <a:buNone/>
            </a:pPr>
            <a:r>
              <a:t/>
            </a:r>
            <a:endParaRPr sz="2400">
              <a:solidFill>
                <a:srgbClr val="0033CC"/>
              </a:solidFill>
              <a:latin typeface="Trebuchet MS"/>
              <a:ea typeface="Trebuchet MS"/>
              <a:cs typeface="Trebuchet MS"/>
              <a:sym typeface="Trebuchet MS"/>
            </a:endParaRPr>
          </a:p>
          <a:p>
            <a:pPr indent="-342900" lvl="0" marL="342900" marR="0" rtl="0" algn="just">
              <a:spcBef>
                <a:spcPts val="480"/>
              </a:spcBef>
              <a:spcAft>
                <a:spcPts val="0"/>
              </a:spcAft>
              <a:buClr>
                <a:srgbClr val="FF0000"/>
              </a:buClr>
              <a:buSzPts val="1920"/>
              <a:buFont typeface="Arial"/>
              <a:buAutoNum type="arabicPeriod"/>
            </a:pPr>
            <a:r>
              <a:rPr lang="en-US" sz="2400">
                <a:solidFill>
                  <a:srgbClr val="0033CC"/>
                </a:solidFill>
                <a:latin typeface="Trebuchet MS"/>
                <a:ea typeface="Trebuchet MS"/>
                <a:cs typeface="Trebuchet MS"/>
                <a:sym typeface="Trebuchet MS"/>
              </a:rPr>
              <a:t>Basic Approach and results obtained</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rPr lang="en-US" sz="2400">
                <a:solidFill>
                  <a:srgbClr val="0033CC"/>
                </a:solidFill>
                <a:latin typeface="Trebuchet MS"/>
                <a:ea typeface="Trebuchet MS"/>
                <a:cs typeface="Trebuchet MS"/>
                <a:sym typeface="Trebuchet MS"/>
              </a:rPr>
              <a:t>Recipe recommendation system by employing object recognition for food ingredients such as vegetable, fruits and meat. By pointing mobile phone camera towards food ingredients, a user receives a recommendation list.</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rPr lang="en-US" sz="2400">
                <a:solidFill>
                  <a:srgbClr val="0033CC"/>
                </a:solidFill>
                <a:latin typeface="Trebuchet MS"/>
                <a:ea typeface="Trebuchet MS"/>
                <a:cs typeface="Trebuchet MS"/>
                <a:sym typeface="Trebuchet MS"/>
              </a:rPr>
              <a:t>Proposed models:</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rPr b="1" lang="en-US" sz="2400">
                <a:solidFill>
                  <a:srgbClr val="0033CC"/>
                </a:solidFill>
                <a:latin typeface="Trebuchet MS"/>
                <a:ea typeface="Trebuchet MS"/>
                <a:cs typeface="Trebuchet MS"/>
                <a:sym typeface="Trebuchet MS"/>
              </a:rPr>
              <a:t>OpenCV</a:t>
            </a:r>
            <a:r>
              <a:rPr lang="en-US" sz="2400">
                <a:solidFill>
                  <a:srgbClr val="0033CC"/>
                </a:solidFill>
                <a:latin typeface="Trebuchet MS"/>
                <a:ea typeface="Trebuchet MS"/>
                <a:cs typeface="Trebuchet MS"/>
                <a:sym typeface="Trebuchet MS"/>
              </a:rPr>
              <a:t>: extract video frames and saves images using Python</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rPr b="1" lang="en-US" sz="2400">
                <a:solidFill>
                  <a:srgbClr val="0033CC"/>
                </a:solidFill>
                <a:latin typeface="Trebuchet MS"/>
                <a:ea typeface="Trebuchet MS"/>
                <a:cs typeface="Trebuchet MS"/>
                <a:sym typeface="Trebuchet MS"/>
              </a:rPr>
              <a:t>CNN</a:t>
            </a:r>
            <a:r>
              <a:rPr lang="en-US" sz="2400">
                <a:solidFill>
                  <a:srgbClr val="0033CC"/>
                </a:solidFill>
                <a:latin typeface="Trebuchet MS"/>
                <a:ea typeface="Trebuchet MS"/>
                <a:cs typeface="Trebuchet MS"/>
                <a:sym typeface="Trebuchet MS"/>
              </a:rPr>
              <a:t>: 	1. </a:t>
            </a:r>
            <a:r>
              <a:rPr lang="en-US" sz="2400">
                <a:solidFill>
                  <a:srgbClr val="0033CC"/>
                </a:solidFill>
                <a:latin typeface="Trebuchet MS"/>
                <a:ea typeface="Trebuchet MS"/>
                <a:cs typeface="Trebuchet MS"/>
                <a:sym typeface="Trebuchet MS"/>
              </a:rPr>
              <a:t>Feature</a:t>
            </a:r>
            <a:r>
              <a:rPr lang="en-US" sz="2400">
                <a:solidFill>
                  <a:srgbClr val="0033CC"/>
                </a:solidFill>
                <a:latin typeface="Trebuchet MS"/>
                <a:ea typeface="Trebuchet MS"/>
                <a:cs typeface="Trebuchet MS"/>
                <a:sym typeface="Trebuchet MS"/>
              </a:rPr>
              <a:t> Extraction </a:t>
            </a:r>
            <a:endParaRPr sz="2400">
              <a:solidFill>
                <a:srgbClr val="0033CC"/>
              </a:solidFill>
              <a:latin typeface="Trebuchet MS"/>
              <a:ea typeface="Trebuchet MS"/>
              <a:cs typeface="Trebuchet MS"/>
              <a:sym typeface="Trebuchet MS"/>
            </a:endParaRPr>
          </a:p>
          <a:p>
            <a:pPr indent="0" lvl="0" marL="457200" rtl="0" algn="just">
              <a:spcBef>
                <a:spcPts val="48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    	     2. Multi-label Image Classification</a:t>
            </a:r>
            <a:endParaRPr sz="2400">
              <a:solidFill>
                <a:srgbClr val="0033CC"/>
              </a:solidFill>
              <a:latin typeface="Trebuchet MS"/>
              <a:ea typeface="Trebuchet MS"/>
              <a:cs typeface="Trebuchet MS"/>
              <a:sym typeface="Trebuchet MS"/>
            </a:endParaRPr>
          </a:p>
          <a:p>
            <a:pPr indent="0" lvl="0" marL="0" marR="0" rtl="0" algn="just">
              <a:spcBef>
                <a:spcPts val="480"/>
              </a:spcBef>
              <a:spcAft>
                <a:spcPts val="0"/>
              </a:spcAft>
              <a:buNone/>
            </a:pPr>
            <a:r>
              <a:t/>
            </a:r>
            <a:endParaRPr/>
          </a:p>
          <a:p>
            <a:pPr indent="-220980" lvl="0" marL="342900" marR="0" rtl="0" algn="just">
              <a:spcBef>
                <a:spcPts val="480"/>
              </a:spcBef>
              <a:spcAft>
                <a:spcPts val="0"/>
              </a:spcAft>
              <a:buClr>
                <a:srgbClr val="FF0000"/>
              </a:buClr>
              <a:buSzPts val="1920"/>
              <a:buFont typeface="Arial"/>
              <a:buNone/>
            </a:pPr>
            <a:r>
              <a:t/>
            </a:r>
            <a:endParaRPr sz="2400">
              <a:solidFill>
                <a:srgbClr val="0033CC"/>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g1260e79a72e_0_6"/>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g1260e79a72e_0_6"/>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pic>
        <p:nvPicPr>
          <p:cNvPr id="219" name="Google Shape;219;g1260e79a72e_0_6"/>
          <p:cNvPicPr preferRelativeResize="0"/>
          <p:nvPr/>
        </p:nvPicPr>
        <p:blipFill rotWithShape="1">
          <a:blip r:embed="rId3">
            <a:alphaModFix/>
          </a:blip>
          <a:srcRect b="0" l="0" r="25361" t="3288"/>
          <a:stretch/>
        </p:blipFill>
        <p:spPr>
          <a:xfrm>
            <a:off x="533375" y="2392450"/>
            <a:ext cx="4102600" cy="3537851"/>
          </a:xfrm>
          <a:prstGeom prst="rect">
            <a:avLst/>
          </a:prstGeom>
          <a:noFill/>
          <a:ln>
            <a:noFill/>
          </a:ln>
        </p:spPr>
      </p:pic>
      <p:sp>
        <p:nvSpPr>
          <p:cNvPr id="220" name="Google Shape;220;g1260e79a72e_0_6"/>
          <p:cNvSpPr/>
          <p:nvPr/>
        </p:nvSpPr>
        <p:spPr>
          <a:xfrm>
            <a:off x="4821700" y="4188525"/>
            <a:ext cx="1034100" cy="537600"/>
          </a:xfrm>
          <a:prstGeom prst="rightArrow">
            <a:avLst>
              <a:gd fmla="val 50000" name="adj1"/>
              <a:gd fmla="val 500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21" name="Google Shape;221;g1260e79a72e_0_6"/>
          <p:cNvSpPr/>
          <p:nvPr/>
        </p:nvSpPr>
        <p:spPr>
          <a:xfrm>
            <a:off x="6041525" y="3320200"/>
            <a:ext cx="2299500" cy="19593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t>Multi-label Image Classification using CNN</a:t>
            </a:r>
            <a:endParaRPr sz="1700"/>
          </a:p>
        </p:txBody>
      </p:sp>
      <p:sp>
        <p:nvSpPr>
          <p:cNvPr id="222" name="Google Shape;222;g1260e79a72e_0_6"/>
          <p:cNvSpPr/>
          <p:nvPr/>
        </p:nvSpPr>
        <p:spPr>
          <a:xfrm rot="-1407369">
            <a:off x="8405261" y="2381246"/>
            <a:ext cx="1034049" cy="537587"/>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23" name="Google Shape;223;g1260e79a72e_0_6"/>
          <p:cNvSpPr/>
          <p:nvPr/>
        </p:nvSpPr>
        <p:spPr>
          <a:xfrm>
            <a:off x="8877300" y="3227600"/>
            <a:ext cx="1034100" cy="537600"/>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24" name="Google Shape;224;g1260e79a72e_0_6"/>
          <p:cNvSpPr/>
          <p:nvPr/>
        </p:nvSpPr>
        <p:spPr>
          <a:xfrm>
            <a:off x="8877300" y="4033788"/>
            <a:ext cx="1034100" cy="537600"/>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25" name="Google Shape;225;g1260e79a72e_0_6"/>
          <p:cNvSpPr/>
          <p:nvPr/>
        </p:nvSpPr>
        <p:spPr>
          <a:xfrm>
            <a:off x="8840253" y="4854937"/>
            <a:ext cx="1034100" cy="537600"/>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26" name="Google Shape;226;g1260e79a72e_0_6"/>
          <p:cNvSpPr/>
          <p:nvPr/>
        </p:nvSpPr>
        <p:spPr>
          <a:xfrm rot="1026310">
            <a:off x="8405162" y="5642973"/>
            <a:ext cx="1034248" cy="537670"/>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27" name="Google Shape;227;g1260e79a72e_0_6"/>
          <p:cNvSpPr txBox="1"/>
          <p:nvPr/>
        </p:nvSpPr>
        <p:spPr>
          <a:xfrm>
            <a:off x="9546750" y="2067600"/>
            <a:ext cx="155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Lettuce</a:t>
            </a:r>
            <a:endParaRPr sz="2600">
              <a:latin typeface="Calibri"/>
              <a:ea typeface="Calibri"/>
              <a:cs typeface="Calibri"/>
              <a:sym typeface="Calibri"/>
            </a:endParaRPr>
          </a:p>
        </p:txBody>
      </p:sp>
      <p:sp>
        <p:nvSpPr>
          <p:cNvPr id="228" name="Google Shape;228;g1260e79a72e_0_6"/>
          <p:cNvSpPr txBox="1"/>
          <p:nvPr/>
        </p:nvSpPr>
        <p:spPr>
          <a:xfrm>
            <a:off x="10034500" y="3102450"/>
            <a:ext cx="155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Chilli</a:t>
            </a:r>
            <a:endParaRPr sz="2600">
              <a:latin typeface="Calibri"/>
              <a:ea typeface="Calibri"/>
              <a:cs typeface="Calibri"/>
              <a:sym typeface="Calibri"/>
            </a:endParaRPr>
          </a:p>
        </p:txBody>
      </p:sp>
      <p:sp>
        <p:nvSpPr>
          <p:cNvPr id="229" name="Google Shape;229;g1260e79a72e_0_6"/>
          <p:cNvSpPr txBox="1"/>
          <p:nvPr/>
        </p:nvSpPr>
        <p:spPr>
          <a:xfrm>
            <a:off x="9973100" y="4007350"/>
            <a:ext cx="155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Onion</a:t>
            </a:r>
            <a:endParaRPr sz="2600">
              <a:latin typeface="Calibri"/>
              <a:ea typeface="Calibri"/>
              <a:cs typeface="Calibri"/>
              <a:sym typeface="Calibri"/>
            </a:endParaRPr>
          </a:p>
        </p:txBody>
      </p:sp>
      <p:sp>
        <p:nvSpPr>
          <p:cNvPr id="230" name="Google Shape;230;g1260e79a72e_0_6"/>
          <p:cNvSpPr txBox="1"/>
          <p:nvPr/>
        </p:nvSpPr>
        <p:spPr>
          <a:xfrm>
            <a:off x="9973100" y="4831213"/>
            <a:ext cx="155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Tomato</a:t>
            </a:r>
            <a:endParaRPr sz="2600">
              <a:latin typeface="Calibri"/>
              <a:ea typeface="Calibri"/>
              <a:cs typeface="Calibri"/>
              <a:sym typeface="Calibri"/>
            </a:endParaRPr>
          </a:p>
        </p:txBody>
      </p:sp>
      <p:sp>
        <p:nvSpPr>
          <p:cNvPr id="231" name="Google Shape;231;g1260e79a72e_0_6"/>
          <p:cNvSpPr txBox="1"/>
          <p:nvPr/>
        </p:nvSpPr>
        <p:spPr>
          <a:xfrm>
            <a:off x="9546750" y="5851850"/>
            <a:ext cx="1908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Cauliflower</a:t>
            </a:r>
            <a:endParaRPr sz="2600">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1260e79a72e_0_25"/>
          <p:cNvSpPr txBox="1"/>
          <p:nvPr/>
        </p:nvSpPr>
        <p:spPr>
          <a:xfrm>
            <a:off x="2013850" y="2367650"/>
            <a:ext cx="8722500" cy="2893800"/>
          </a:xfrm>
          <a:prstGeom prst="rect">
            <a:avLst/>
          </a:prstGeom>
          <a:noFill/>
          <a:ln>
            <a:noFill/>
          </a:ln>
        </p:spPr>
        <p:txBody>
          <a:bodyPr anchorCtr="0" anchor="t" bIns="91425" lIns="91425" spcFirstLastPara="1" rIns="91425" wrap="square" tIns="91425">
            <a:spAutoFit/>
          </a:bodyPr>
          <a:lstStyle/>
          <a:p>
            <a:pPr indent="0" lvl="0" marL="457200" rtl="0" algn="just">
              <a:spcBef>
                <a:spcPts val="480"/>
              </a:spcBef>
              <a:spcAft>
                <a:spcPts val="0"/>
              </a:spcAft>
              <a:buNone/>
            </a:pPr>
            <a:r>
              <a:rPr lang="en-US" sz="2000">
                <a:solidFill>
                  <a:srgbClr val="FF0000"/>
                </a:solidFill>
                <a:latin typeface="Trebuchet MS"/>
                <a:ea typeface="Trebuchet MS"/>
                <a:cs typeface="Trebuchet MS"/>
                <a:sym typeface="Trebuchet MS"/>
              </a:rPr>
              <a:t>2</a:t>
            </a:r>
            <a:r>
              <a:rPr lang="en-US" sz="2000">
                <a:solidFill>
                  <a:srgbClr val="0033CC"/>
                </a:solidFill>
                <a:latin typeface="Trebuchet MS"/>
                <a:ea typeface="Trebuchet MS"/>
                <a:cs typeface="Trebuchet MS"/>
                <a:sym typeface="Trebuchet MS"/>
              </a:rPr>
              <a:t>.</a:t>
            </a:r>
            <a:r>
              <a:rPr lang="en-US" sz="2400">
                <a:solidFill>
                  <a:srgbClr val="0033CC"/>
                </a:solidFill>
                <a:latin typeface="Trebuchet MS"/>
                <a:ea typeface="Trebuchet MS"/>
                <a:cs typeface="Trebuchet MS"/>
                <a:sym typeface="Trebuchet MS"/>
              </a:rPr>
              <a:t> Is there a need for changing the approach?</a:t>
            </a:r>
            <a:endParaRPr sz="2400">
              <a:solidFill>
                <a:srgbClr val="0033CC"/>
              </a:solidFill>
              <a:latin typeface="Trebuchet MS"/>
              <a:ea typeface="Trebuchet MS"/>
              <a:cs typeface="Trebuchet MS"/>
              <a:sym typeface="Trebuchet MS"/>
            </a:endParaRPr>
          </a:p>
          <a:p>
            <a:pPr indent="0" lvl="0" marL="914400" rtl="0" algn="just">
              <a:spcBef>
                <a:spcPts val="480"/>
              </a:spcBef>
              <a:spcAft>
                <a:spcPts val="0"/>
              </a:spcAft>
              <a:buNone/>
            </a:pPr>
            <a:r>
              <a:rPr lang="en-US" sz="2400">
                <a:solidFill>
                  <a:srgbClr val="0033CC"/>
                </a:solidFill>
                <a:latin typeface="Trebuchet MS"/>
                <a:ea typeface="Trebuchet MS"/>
                <a:cs typeface="Trebuchet MS"/>
                <a:sym typeface="Trebuchet MS"/>
              </a:rPr>
              <a:t>No, there is no need for change in the proposed </a:t>
            </a:r>
            <a:r>
              <a:rPr lang="en-US" sz="2400">
                <a:solidFill>
                  <a:srgbClr val="0033CC"/>
                </a:solidFill>
                <a:latin typeface="Trebuchet MS"/>
                <a:ea typeface="Trebuchet MS"/>
                <a:cs typeface="Trebuchet MS"/>
                <a:sym typeface="Trebuchet MS"/>
              </a:rPr>
              <a:t>approach</a:t>
            </a:r>
            <a:r>
              <a:rPr lang="en-US" sz="2400">
                <a:solidFill>
                  <a:srgbClr val="0033CC"/>
                </a:solidFill>
                <a:latin typeface="Trebuchet MS"/>
                <a:ea typeface="Trebuchet MS"/>
                <a:cs typeface="Trebuchet MS"/>
                <a:sym typeface="Trebuchet MS"/>
              </a:rPr>
              <a:t> as of now. As per our literature survey, these models are best suited for our project and yields good results. </a:t>
            </a:r>
            <a:endParaRPr sz="2400">
              <a:solidFill>
                <a:srgbClr val="0033CC"/>
              </a:solidFill>
              <a:latin typeface="Trebuchet MS"/>
              <a:ea typeface="Trebuchet MS"/>
              <a:cs typeface="Trebuchet MS"/>
              <a:sym typeface="Trebuchet MS"/>
            </a:endParaRPr>
          </a:p>
          <a:p>
            <a:pPr indent="0" lvl="0" marL="914400" rtl="0" algn="just">
              <a:spcBef>
                <a:spcPts val="480"/>
              </a:spcBef>
              <a:spcAft>
                <a:spcPts val="0"/>
              </a:spcAft>
              <a:buNone/>
            </a:pPr>
            <a:r>
              <a:rPr lang="en-US" sz="2400">
                <a:solidFill>
                  <a:srgbClr val="0033CC"/>
                </a:solidFill>
                <a:latin typeface="Trebuchet MS"/>
                <a:ea typeface="Trebuchet MS"/>
                <a:cs typeface="Trebuchet MS"/>
                <a:sym typeface="Trebuchet MS"/>
              </a:rPr>
              <a:t>We may have to change it in the future if we experience any unforeseen situations. </a:t>
            </a:r>
            <a:endParaRPr sz="2400">
              <a:solidFill>
                <a:srgbClr val="0033CC"/>
              </a:solidFill>
              <a:latin typeface="Trebuchet MS"/>
              <a:ea typeface="Trebuchet MS"/>
              <a:cs typeface="Trebuchet MS"/>
              <a:sym typeface="Trebuchet MS"/>
            </a:endParaRPr>
          </a:p>
        </p:txBody>
      </p:sp>
      <p:sp>
        <p:nvSpPr>
          <p:cNvPr id="238" name="Google Shape;238;g1260e79a72e_0_25"/>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9" name="Google Shape;239;g1260e79a72e_0_25"/>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1260e79a72e_0_32"/>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g1260e79a72e_0_32"/>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sp>
        <p:nvSpPr>
          <p:cNvPr id="246" name="Google Shape;246;g1260e79a72e_0_32"/>
          <p:cNvSpPr txBox="1"/>
          <p:nvPr/>
        </p:nvSpPr>
        <p:spPr>
          <a:xfrm>
            <a:off x="2139400" y="1767025"/>
            <a:ext cx="8528700" cy="4724400"/>
          </a:xfrm>
          <a:prstGeom prst="rect">
            <a:avLst/>
          </a:prstGeom>
          <a:noFill/>
          <a:ln>
            <a:noFill/>
          </a:ln>
        </p:spPr>
        <p:txBody>
          <a:bodyPr anchorCtr="0" anchor="ctr" bIns="45700" lIns="91425" spcFirstLastPara="1" rIns="91425" wrap="square" tIns="45700">
            <a:normAutofit/>
          </a:bodyPr>
          <a:lstStyle/>
          <a:p>
            <a:pPr indent="0" lvl="0" marL="0" marR="0" rtl="0" algn="just">
              <a:spcBef>
                <a:spcPts val="480"/>
              </a:spcBef>
              <a:spcAft>
                <a:spcPts val="0"/>
              </a:spcAft>
              <a:buNone/>
            </a:pPr>
            <a:r>
              <a:rPr lang="en-US" sz="1900">
                <a:solidFill>
                  <a:srgbClr val="FF0000"/>
                </a:solidFill>
                <a:latin typeface="Trebuchet MS"/>
                <a:ea typeface="Trebuchet MS"/>
                <a:cs typeface="Trebuchet MS"/>
                <a:sym typeface="Trebuchet MS"/>
              </a:rPr>
              <a:t>3.</a:t>
            </a:r>
            <a:r>
              <a:rPr lang="en-US" sz="2400">
                <a:solidFill>
                  <a:srgbClr val="0033CC"/>
                </a:solidFill>
                <a:latin typeface="Trebuchet MS"/>
                <a:ea typeface="Trebuchet MS"/>
                <a:cs typeface="Trebuchet MS"/>
                <a:sym typeface="Trebuchet MS"/>
              </a:rPr>
              <a:t> Details of the new approach- benefits/drawbacks</a:t>
            </a:r>
            <a:endParaRPr sz="2400">
              <a:solidFill>
                <a:srgbClr val="0033CC"/>
              </a:solidFill>
              <a:latin typeface="Trebuchet MS"/>
              <a:ea typeface="Trebuchet MS"/>
              <a:cs typeface="Trebuchet MS"/>
              <a:sym typeface="Trebuchet MS"/>
            </a:endParaRPr>
          </a:p>
          <a:p>
            <a:pPr indent="0" lvl="0" marL="0" marR="0" rtl="0" algn="just">
              <a:spcBef>
                <a:spcPts val="480"/>
              </a:spcBef>
              <a:spcAft>
                <a:spcPts val="0"/>
              </a:spcAft>
              <a:buNone/>
            </a:pPr>
            <a:r>
              <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rPr b="1" lang="en-US" sz="2400">
                <a:solidFill>
                  <a:srgbClr val="0033CC"/>
                </a:solidFill>
                <a:latin typeface="Trebuchet MS"/>
                <a:ea typeface="Trebuchet MS"/>
                <a:cs typeface="Trebuchet MS"/>
                <a:sym typeface="Trebuchet MS"/>
              </a:rPr>
              <a:t>Benefits</a:t>
            </a:r>
            <a:r>
              <a:rPr lang="en-US" sz="2400">
                <a:solidFill>
                  <a:srgbClr val="0033CC"/>
                </a:solidFill>
                <a:latin typeface="Trebuchet MS"/>
                <a:ea typeface="Trebuchet MS"/>
                <a:cs typeface="Trebuchet MS"/>
                <a:sym typeface="Trebuchet MS"/>
              </a:rPr>
              <a:t>: Variety of recipe lists which match the user requirements are recommended. Large number of ingredients are considered while training the model. </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br>
              <a:rPr lang="en-US" sz="2400">
                <a:solidFill>
                  <a:srgbClr val="0033CC"/>
                </a:solidFill>
                <a:latin typeface="Trebuchet MS"/>
                <a:ea typeface="Trebuchet MS"/>
                <a:cs typeface="Trebuchet MS"/>
                <a:sym typeface="Trebuchet MS"/>
              </a:rPr>
            </a:br>
            <a:r>
              <a:rPr b="1" lang="en-US" sz="2400">
                <a:solidFill>
                  <a:srgbClr val="0033CC"/>
                </a:solidFill>
                <a:latin typeface="Trebuchet MS"/>
                <a:ea typeface="Trebuchet MS"/>
                <a:cs typeface="Trebuchet MS"/>
                <a:sym typeface="Trebuchet MS"/>
              </a:rPr>
              <a:t>Drawbacks</a:t>
            </a:r>
            <a:r>
              <a:rPr lang="en-US" sz="2400">
                <a:solidFill>
                  <a:srgbClr val="0033CC"/>
                </a:solidFill>
                <a:latin typeface="Trebuchet MS"/>
                <a:ea typeface="Trebuchet MS"/>
                <a:cs typeface="Trebuchet MS"/>
                <a:sym typeface="Trebuchet MS"/>
              </a:rPr>
              <a:t>: Huge dataset might lead to more processing time and resource consumption. </a:t>
            </a:r>
            <a:br>
              <a:rPr lang="en-US" sz="2400">
                <a:solidFill>
                  <a:srgbClr val="0033CC"/>
                </a:solidFill>
                <a:latin typeface="Trebuchet MS"/>
                <a:ea typeface="Trebuchet MS"/>
                <a:cs typeface="Trebuchet MS"/>
                <a:sym typeface="Trebuchet MS"/>
              </a:rPr>
            </a:br>
            <a:r>
              <a:rPr lang="en-US" sz="2400">
                <a:solidFill>
                  <a:srgbClr val="0033CC"/>
                </a:solidFill>
                <a:latin typeface="Trebuchet MS"/>
                <a:ea typeface="Trebuchet MS"/>
                <a:cs typeface="Trebuchet MS"/>
                <a:sym typeface="Trebuchet MS"/>
              </a:rPr>
              <a:t>	</a:t>
            </a:r>
            <a:endParaRPr sz="2400">
              <a:solidFill>
                <a:srgbClr val="0033CC"/>
              </a:solidFill>
              <a:latin typeface="Trebuchet MS"/>
              <a:ea typeface="Trebuchet MS"/>
              <a:cs typeface="Trebuchet MS"/>
              <a:sym typeface="Trebuchet MS"/>
            </a:endParaRPr>
          </a:p>
          <a:p>
            <a:pPr indent="0" lvl="0" marL="0" marR="0" rtl="0" algn="just">
              <a:spcBef>
                <a:spcPts val="480"/>
              </a:spcBef>
              <a:spcAft>
                <a:spcPts val="0"/>
              </a:spcAft>
              <a:buNone/>
            </a:pPr>
            <a:r>
              <a:rPr lang="en-US" sz="2400">
                <a:solidFill>
                  <a:srgbClr val="0033CC"/>
                </a:solidFill>
                <a:latin typeface="Trebuchet MS"/>
                <a:ea typeface="Trebuchet MS"/>
                <a:cs typeface="Trebuchet MS"/>
                <a:sym typeface="Trebuchet MS"/>
              </a:rPr>
              <a:t>	</a:t>
            </a:r>
            <a:endParaRPr sz="2400">
              <a:solidFill>
                <a:srgbClr val="0033CC"/>
              </a:solidFill>
              <a:latin typeface="Trebuchet MS"/>
              <a:ea typeface="Trebuchet MS"/>
              <a:cs typeface="Trebuchet MS"/>
              <a:sym typeface="Trebuchet MS"/>
            </a:endParaRPr>
          </a:p>
          <a:p>
            <a:pPr indent="-220980" lvl="0" marL="342900" marR="0" rtl="0" algn="just">
              <a:spcBef>
                <a:spcPts val="480"/>
              </a:spcBef>
              <a:spcAft>
                <a:spcPts val="0"/>
              </a:spcAft>
              <a:buClr>
                <a:srgbClr val="FF0000"/>
              </a:buClr>
              <a:buSzPts val="1920"/>
              <a:buFont typeface="Arial"/>
              <a:buNone/>
            </a:pPr>
            <a:r>
              <a:t/>
            </a:r>
            <a:endParaRPr sz="2400">
              <a:solidFill>
                <a:srgbClr val="0033CC"/>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2"/>
          <p:cNvSpPr txBox="1"/>
          <p:nvPr/>
        </p:nvSpPr>
        <p:spPr>
          <a:xfrm>
            <a:off x="1080425" y="1847850"/>
            <a:ext cx="8534400" cy="4724400"/>
          </a:xfrm>
          <a:prstGeom prst="rect">
            <a:avLst/>
          </a:prstGeom>
          <a:noFill/>
          <a:ln>
            <a:noFill/>
          </a:ln>
        </p:spPr>
        <p:txBody>
          <a:bodyPr anchorCtr="0" anchor="t" bIns="45700" lIns="91425" spcFirstLastPara="1" rIns="91425" wrap="square" tIns="45700">
            <a:noAutofit/>
          </a:bodyPr>
          <a:lstStyle/>
          <a:p>
            <a:pPr indent="-342900" lvl="0" marL="685791" marR="0" rtl="0" algn="just">
              <a:spcBef>
                <a:spcPts val="0"/>
              </a:spcBef>
              <a:spcAft>
                <a:spcPts val="0"/>
              </a:spcAft>
              <a:buClr>
                <a:srgbClr val="0000FF"/>
              </a:buClr>
              <a:buSzPts val="2400"/>
              <a:buFont typeface="Noto Sans Symbols"/>
              <a:buChar char="▪"/>
            </a:pPr>
            <a:r>
              <a:rPr lang="en-US" sz="2400">
                <a:solidFill>
                  <a:srgbClr val="0000FF"/>
                </a:solidFill>
                <a:latin typeface="Trebuchet MS"/>
                <a:ea typeface="Trebuchet MS"/>
                <a:cs typeface="Trebuchet MS"/>
                <a:sym typeface="Trebuchet MS"/>
              </a:rPr>
              <a:t>Abstract </a:t>
            </a:r>
            <a:endParaRPr>
              <a:solidFill>
                <a:srgbClr val="0000FF"/>
              </a:solidFill>
            </a:endParaRPr>
          </a:p>
          <a:p>
            <a:pPr indent="-342900" lvl="0" marL="685791" marR="0" rtl="0" algn="just">
              <a:spcBef>
                <a:spcPts val="0"/>
              </a:spcBef>
              <a:spcAft>
                <a:spcPts val="0"/>
              </a:spcAft>
              <a:buClr>
                <a:srgbClr val="0000FF"/>
              </a:buClr>
              <a:buSzPts val="2400"/>
              <a:buFont typeface="Noto Sans Symbols"/>
              <a:buChar char="▪"/>
            </a:pPr>
            <a:r>
              <a:rPr lang="en-US" sz="2400">
                <a:solidFill>
                  <a:srgbClr val="0000FF"/>
                </a:solidFill>
                <a:latin typeface="Trebuchet MS"/>
                <a:ea typeface="Trebuchet MS"/>
                <a:cs typeface="Trebuchet MS"/>
                <a:sym typeface="Trebuchet MS"/>
              </a:rPr>
              <a:t>Summary of Literature Survey</a:t>
            </a:r>
            <a:endParaRPr sz="2400">
              <a:solidFill>
                <a:srgbClr val="0000FF"/>
              </a:solidFill>
              <a:latin typeface="Trebuchet MS"/>
              <a:ea typeface="Trebuchet MS"/>
              <a:cs typeface="Trebuchet MS"/>
              <a:sym typeface="Trebuchet MS"/>
            </a:endParaRPr>
          </a:p>
          <a:p>
            <a:pPr indent="-342900" lvl="0" marL="685791" marR="0" rtl="0" algn="just">
              <a:spcBef>
                <a:spcPts val="480"/>
              </a:spcBef>
              <a:spcAft>
                <a:spcPts val="0"/>
              </a:spcAft>
              <a:buClr>
                <a:srgbClr val="0000FF"/>
              </a:buClr>
              <a:buSzPts val="2400"/>
              <a:buFont typeface="Arial"/>
              <a:buChar char="•"/>
            </a:pPr>
            <a:r>
              <a:rPr lang="en-US" sz="2400">
                <a:solidFill>
                  <a:srgbClr val="0000FF"/>
                </a:solidFill>
                <a:latin typeface="Trebuchet MS"/>
                <a:ea typeface="Trebuchet MS"/>
                <a:cs typeface="Trebuchet MS"/>
                <a:sym typeface="Trebuchet MS"/>
              </a:rPr>
              <a:t>Suggestions from Review – 2</a:t>
            </a:r>
            <a:endParaRPr/>
          </a:p>
          <a:p>
            <a:pPr indent="-342900" lvl="0" marL="685791" marR="0" rtl="0" algn="just">
              <a:spcBef>
                <a:spcPts val="480"/>
              </a:spcBef>
              <a:spcAft>
                <a:spcPts val="0"/>
              </a:spcAft>
              <a:buClr>
                <a:srgbClr val="0000FF"/>
              </a:buClr>
              <a:buSzPts val="2400"/>
              <a:buFont typeface="Arial"/>
              <a:buChar char="•"/>
            </a:pPr>
            <a:r>
              <a:rPr lang="en-US" sz="2400">
                <a:solidFill>
                  <a:srgbClr val="0000FF"/>
                </a:solidFill>
                <a:latin typeface="Trebuchet MS"/>
                <a:ea typeface="Trebuchet MS"/>
                <a:cs typeface="Trebuchet MS"/>
                <a:sym typeface="Trebuchet MS"/>
              </a:rPr>
              <a:t>Proposed Methodology / Design Approach</a:t>
            </a:r>
            <a:endParaRPr/>
          </a:p>
          <a:p>
            <a:pPr indent="-342900" lvl="0" marL="685791" marR="0" rtl="0" algn="just">
              <a:spcBef>
                <a:spcPts val="480"/>
              </a:spcBef>
              <a:spcAft>
                <a:spcPts val="0"/>
              </a:spcAft>
              <a:buClr>
                <a:srgbClr val="0000FF"/>
              </a:buClr>
              <a:buSzPts val="2400"/>
              <a:buFont typeface="Arial"/>
              <a:buChar char="•"/>
            </a:pPr>
            <a:r>
              <a:rPr lang="en-US" sz="2400">
                <a:solidFill>
                  <a:srgbClr val="0000FF"/>
                </a:solidFill>
                <a:latin typeface="Trebuchet MS"/>
                <a:ea typeface="Trebuchet MS"/>
                <a:cs typeface="Trebuchet MS"/>
                <a:sym typeface="Trebuchet MS"/>
              </a:rPr>
              <a:t>Architecture</a:t>
            </a:r>
            <a:endParaRPr/>
          </a:p>
          <a:p>
            <a:pPr indent="-342900" lvl="0" marL="685791" marR="0" rtl="0" algn="just">
              <a:spcBef>
                <a:spcPts val="480"/>
              </a:spcBef>
              <a:spcAft>
                <a:spcPts val="0"/>
              </a:spcAft>
              <a:buClr>
                <a:srgbClr val="0000FF"/>
              </a:buClr>
              <a:buSzPts val="2400"/>
              <a:buFont typeface="Arial"/>
              <a:buChar char="•"/>
            </a:pPr>
            <a:r>
              <a:rPr lang="en-US" sz="2400">
                <a:solidFill>
                  <a:srgbClr val="0000FF"/>
                </a:solidFill>
                <a:latin typeface="Trebuchet MS"/>
                <a:ea typeface="Trebuchet MS"/>
                <a:cs typeface="Trebuchet MS"/>
                <a:sym typeface="Trebuchet MS"/>
              </a:rPr>
              <a:t>Design Description</a:t>
            </a:r>
            <a:endParaRPr/>
          </a:p>
          <a:p>
            <a:pPr indent="-342900" lvl="0" marL="685791" marR="0" rtl="0" algn="just">
              <a:spcBef>
                <a:spcPts val="480"/>
              </a:spcBef>
              <a:spcAft>
                <a:spcPts val="0"/>
              </a:spcAft>
              <a:buClr>
                <a:srgbClr val="0000FF"/>
              </a:buClr>
              <a:buSzPts val="2400"/>
              <a:buFont typeface="Arial"/>
              <a:buChar char="•"/>
            </a:pPr>
            <a:r>
              <a:rPr lang="en-US" sz="2400">
                <a:solidFill>
                  <a:srgbClr val="0000FF"/>
                </a:solidFill>
                <a:latin typeface="Trebuchet MS"/>
                <a:ea typeface="Trebuchet MS"/>
                <a:cs typeface="Trebuchet MS"/>
                <a:sym typeface="Trebuchet MS"/>
              </a:rPr>
              <a:t>Technologies Used</a:t>
            </a:r>
            <a:endParaRPr/>
          </a:p>
          <a:p>
            <a:pPr indent="-342900" lvl="0" marL="685791" marR="0" rtl="0" algn="just">
              <a:spcBef>
                <a:spcPts val="480"/>
              </a:spcBef>
              <a:spcAft>
                <a:spcPts val="0"/>
              </a:spcAft>
              <a:buClr>
                <a:srgbClr val="0000FF"/>
              </a:buClr>
              <a:buSzPts val="2400"/>
              <a:buFont typeface="Arial"/>
              <a:buChar char="•"/>
            </a:pPr>
            <a:r>
              <a:rPr lang="en-US" sz="2400">
                <a:solidFill>
                  <a:srgbClr val="0000FF"/>
                </a:solidFill>
                <a:latin typeface="Trebuchet MS"/>
                <a:ea typeface="Trebuchet MS"/>
                <a:cs typeface="Trebuchet MS"/>
                <a:sym typeface="Trebuchet MS"/>
              </a:rPr>
              <a:t>Project Progress</a:t>
            </a:r>
            <a:endParaRPr/>
          </a:p>
          <a:p>
            <a:pPr indent="-342900" lvl="0" marL="685791" marR="0" rtl="0" algn="just">
              <a:spcBef>
                <a:spcPts val="480"/>
              </a:spcBef>
              <a:spcAft>
                <a:spcPts val="0"/>
              </a:spcAft>
              <a:buClr>
                <a:srgbClr val="0000FF"/>
              </a:buClr>
              <a:buSzPts val="2400"/>
              <a:buFont typeface="Arial"/>
              <a:buChar char="•"/>
            </a:pPr>
            <a:r>
              <a:rPr lang="en-US" sz="2400">
                <a:solidFill>
                  <a:srgbClr val="0000FF"/>
                </a:solidFill>
                <a:latin typeface="Trebuchet MS"/>
                <a:ea typeface="Trebuchet MS"/>
                <a:cs typeface="Trebuchet MS"/>
                <a:sym typeface="Trebuchet MS"/>
              </a:rPr>
              <a:t>References</a:t>
            </a:r>
            <a:endParaRPr sz="2400">
              <a:solidFill>
                <a:srgbClr val="0033CC"/>
              </a:solidFill>
              <a:latin typeface="Trebuchet MS"/>
              <a:ea typeface="Trebuchet MS"/>
              <a:cs typeface="Trebuchet MS"/>
              <a:sym typeface="Trebuchet MS"/>
            </a:endParaRPr>
          </a:p>
          <a:p>
            <a:pPr indent="-190500" lvl="0" marL="685791" marR="0" rtl="0" algn="just">
              <a:spcBef>
                <a:spcPts val="0"/>
              </a:spcBef>
              <a:spcAft>
                <a:spcPts val="0"/>
              </a:spcAft>
              <a:buClr>
                <a:schemeClr val="dk1"/>
              </a:buClr>
              <a:buSzPts val="2400"/>
              <a:buFont typeface="Arial"/>
              <a:buNone/>
            </a:pPr>
            <a:r>
              <a:t/>
            </a:r>
            <a:endParaRPr sz="2400">
              <a:solidFill>
                <a:srgbClr val="0033CC"/>
              </a:solidFill>
              <a:latin typeface="Trebuchet MS"/>
              <a:ea typeface="Trebuchet MS"/>
              <a:cs typeface="Trebuchet MS"/>
              <a:sym typeface="Trebuchet MS"/>
            </a:endParaRPr>
          </a:p>
        </p:txBody>
      </p:sp>
      <p:sp>
        <p:nvSpPr>
          <p:cNvPr id="88" name="Google Shape;88;p2"/>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8"/>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p8"/>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Architecture</a:t>
            </a:r>
            <a:endParaRPr sz="2400">
              <a:solidFill>
                <a:schemeClr val="dk1"/>
              </a:solidFill>
              <a:latin typeface="Arial"/>
              <a:ea typeface="Arial"/>
              <a:cs typeface="Arial"/>
              <a:sym typeface="Arial"/>
            </a:endParaRPr>
          </a:p>
        </p:txBody>
      </p:sp>
      <p:sp>
        <p:nvSpPr>
          <p:cNvPr id="253" name="Google Shape;253;p8"/>
          <p:cNvSpPr txBox="1"/>
          <p:nvPr/>
        </p:nvSpPr>
        <p:spPr>
          <a:xfrm>
            <a:off x="2114900" y="1791525"/>
            <a:ext cx="8553100" cy="3777075"/>
          </a:xfrm>
          <a:prstGeom prst="rect">
            <a:avLst/>
          </a:prstGeom>
          <a:noFill/>
          <a:ln>
            <a:noFill/>
          </a:ln>
        </p:spPr>
        <p:txBody>
          <a:bodyPr anchorCtr="0" anchor="ctr" bIns="45700" lIns="91425" spcFirstLastPara="1" rIns="91425" wrap="square" tIns="45700">
            <a:noAutofit/>
          </a:bodyPr>
          <a:lstStyle/>
          <a:p>
            <a:pPr indent="0" lvl="0" marL="0" marR="0" rtl="0" algn="just">
              <a:spcBef>
                <a:spcPts val="480"/>
              </a:spcBef>
              <a:spcAft>
                <a:spcPts val="0"/>
              </a:spcAft>
              <a:buSzPts val="1100"/>
              <a:buNone/>
            </a:pPr>
            <a:r>
              <a:rPr lang="en-US" sz="2400">
                <a:solidFill>
                  <a:srgbClr val="0033CC"/>
                </a:solidFill>
                <a:latin typeface="Trebuchet MS"/>
                <a:ea typeface="Trebuchet MS"/>
                <a:cs typeface="Trebuchet MS"/>
                <a:sym typeface="Trebuchet MS"/>
              </a:rPr>
              <a:t>Choice of Architecture considered : </a:t>
            </a:r>
            <a:r>
              <a:rPr b="1" lang="en-US" sz="2400">
                <a:solidFill>
                  <a:srgbClr val="0033CC"/>
                </a:solidFill>
                <a:latin typeface="Trebuchet MS"/>
                <a:ea typeface="Trebuchet MS"/>
                <a:cs typeface="Trebuchet MS"/>
                <a:sym typeface="Trebuchet MS"/>
              </a:rPr>
              <a:t>Layered (n-tier) architecture</a:t>
            </a:r>
            <a:endParaRPr b="1" sz="2400">
              <a:solidFill>
                <a:srgbClr val="0033CC"/>
              </a:solidFill>
              <a:latin typeface="Trebuchet MS"/>
              <a:ea typeface="Trebuchet MS"/>
              <a:cs typeface="Trebuchet MS"/>
              <a:sym typeface="Trebuchet MS"/>
            </a:endParaRPr>
          </a:p>
          <a:p>
            <a:pPr indent="0" lvl="0" marL="0" marR="0" rtl="0" algn="just">
              <a:spcBef>
                <a:spcPts val="480"/>
              </a:spcBef>
              <a:spcAft>
                <a:spcPts val="0"/>
              </a:spcAft>
              <a:buClr>
                <a:schemeClr val="dk1"/>
              </a:buClr>
              <a:buSzPts val="1100"/>
              <a:buFont typeface="Arial"/>
              <a:buNone/>
            </a:pPr>
            <a:r>
              <a:t/>
            </a:r>
            <a:endParaRPr b="1" sz="2400">
              <a:solidFill>
                <a:srgbClr val="0033CC"/>
              </a:solidFill>
              <a:latin typeface="Trebuchet MS"/>
              <a:ea typeface="Trebuchet MS"/>
              <a:cs typeface="Trebuchet MS"/>
              <a:sym typeface="Trebuchet MS"/>
            </a:endParaRPr>
          </a:p>
          <a:p>
            <a:pPr indent="0" lvl="0" marL="0" marR="0" rtl="0" algn="just">
              <a:spcBef>
                <a:spcPts val="48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This architecture can be used to structure programs that can be decomposed into groups of subtasks, each of which is at a particular level of abstraction. Each layer provides services to the next higher layer.</a:t>
            </a:r>
            <a:endParaRPr sz="2400">
              <a:solidFill>
                <a:srgbClr val="0033CC"/>
              </a:solidFill>
              <a:latin typeface="Trebuchet MS"/>
              <a:ea typeface="Trebuchet MS"/>
              <a:cs typeface="Trebuchet MS"/>
              <a:sym typeface="Trebuchet MS"/>
            </a:endParaRPr>
          </a:p>
          <a:p>
            <a:pPr indent="0" lvl="0" marL="0" marR="0" rtl="0" algn="just">
              <a:spcBef>
                <a:spcPts val="480"/>
              </a:spcBef>
              <a:spcAft>
                <a:spcPts val="0"/>
              </a:spcAft>
              <a:buNone/>
            </a:pPr>
            <a:r>
              <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g11b4aea9a26_0_67"/>
          <p:cNvPicPr preferRelativeResize="0"/>
          <p:nvPr/>
        </p:nvPicPr>
        <p:blipFill>
          <a:blip r:embed="rId3">
            <a:alphaModFix/>
          </a:blip>
          <a:stretch>
            <a:fillRect/>
          </a:stretch>
        </p:blipFill>
        <p:spPr>
          <a:xfrm>
            <a:off x="1470300" y="2286000"/>
            <a:ext cx="9667925" cy="3605875"/>
          </a:xfrm>
          <a:prstGeom prst="rect">
            <a:avLst/>
          </a:prstGeom>
          <a:noFill/>
          <a:ln>
            <a:noFill/>
          </a:ln>
        </p:spPr>
      </p:pic>
      <p:sp>
        <p:nvSpPr>
          <p:cNvPr id="260" name="Google Shape;260;g11b4aea9a26_0_67"/>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1" name="Google Shape;261;g11b4aea9a26_0_67"/>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Architecture</a:t>
            </a:r>
            <a:endParaRPr sz="24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g11b4aea9a26_0_59"/>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8" name="Google Shape;268;g11b4aea9a26_0_59"/>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Architecture</a:t>
            </a:r>
            <a:endParaRPr sz="2400">
              <a:solidFill>
                <a:schemeClr val="dk1"/>
              </a:solidFill>
              <a:latin typeface="Arial"/>
              <a:ea typeface="Arial"/>
              <a:cs typeface="Arial"/>
              <a:sym typeface="Arial"/>
            </a:endParaRPr>
          </a:p>
        </p:txBody>
      </p:sp>
      <p:pic>
        <p:nvPicPr>
          <p:cNvPr id="269" name="Google Shape;269;g11b4aea9a26_0_59"/>
          <p:cNvPicPr preferRelativeResize="0"/>
          <p:nvPr/>
        </p:nvPicPr>
        <p:blipFill>
          <a:blip r:embed="rId3">
            <a:alphaModFix/>
          </a:blip>
          <a:stretch>
            <a:fillRect/>
          </a:stretch>
        </p:blipFill>
        <p:spPr>
          <a:xfrm>
            <a:off x="1981750" y="1735250"/>
            <a:ext cx="8799599" cy="49058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9"/>
          <p:cNvSpPr/>
          <p:nvPr/>
        </p:nvSpPr>
        <p:spPr>
          <a:xfrm>
            <a:off x="3048000" y="1581151"/>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76" name="Google Shape;276;p9"/>
          <p:cNvSpPr txBox="1"/>
          <p:nvPr/>
        </p:nvSpPr>
        <p:spPr>
          <a:xfrm>
            <a:off x="2895600" y="1143001"/>
            <a:ext cx="7772400" cy="461665"/>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Design Description (if applicable)</a:t>
            </a:r>
            <a:endParaRPr sz="2400">
              <a:solidFill>
                <a:schemeClr val="dk1"/>
              </a:solidFill>
              <a:latin typeface="Arial"/>
              <a:ea typeface="Arial"/>
              <a:cs typeface="Arial"/>
              <a:sym typeface="Arial"/>
            </a:endParaRPr>
          </a:p>
        </p:txBody>
      </p:sp>
      <p:sp>
        <p:nvSpPr>
          <p:cNvPr id="277" name="Google Shape;277;p9"/>
          <p:cNvSpPr txBox="1"/>
          <p:nvPr/>
        </p:nvSpPr>
        <p:spPr>
          <a:xfrm>
            <a:off x="2029650" y="1617675"/>
            <a:ext cx="9019350" cy="4758900"/>
          </a:xfrm>
          <a:prstGeom prst="rect">
            <a:avLst/>
          </a:prstGeom>
          <a:noFill/>
          <a:ln>
            <a:noFill/>
          </a:ln>
        </p:spPr>
        <p:txBody>
          <a:bodyPr anchorCtr="0" anchor="ctr" bIns="45700" lIns="91425" spcFirstLastPara="1" rIns="91425" wrap="square" tIns="45700">
            <a:noAutofit/>
          </a:bodyPr>
          <a:lstStyle/>
          <a:p>
            <a:pPr indent="-342900" lvl="0" marL="342900" marR="0" rtl="0" algn="just">
              <a:spcBef>
                <a:spcPts val="480"/>
              </a:spcBef>
              <a:spcAft>
                <a:spcPts val="0"/>
              </a:spcAft>
              <a:buClr>
                <a:srgbClr val="FF0000"/>
              </a:buClr>
              <a:buSzPts val="1920"/>
              <a:buFont typeface="Arial"/>
              <a:buAutoNum type="arabicPeriod"/>
            </a:pPr>
            <a:r>
              <a:rPr lang="en-US" sz="2400">
                <a:solidFill>
                  <a:srgbClr val="0033CC"/>
                </a:solidFill>
                <a:latin typeface="Trebuchet MS"/>
                <a:ea typeface="Trebuchet MS"/>
                <a:cs typeface="Trebuchet MS"/>
                <a:sym typeface="Trebuchet MS"/>
              </a:rPr>
              <a:t>Master class diagram </a:t>
            </a:r>
            <a:endParaRPr/>
          </a:p>
          <a:p>
            <a:pPr indent="-342900" lvl="0" marL="342900" marR="0" rtl="0" algn="just">
              <a:spcBef>
                <a:spcPts val="480"/>
              </a:spcBef>
              <a:spcAft>
                <a:spcPts val="0"/>
              </a:spcAft>
              <a:buClr>
                <a:srgbClr val="FF0000"/>
              </a:buClr>
              <a:buSzPts val="1920"/>
              <a:buFont typeface="Arial"/>
              <a:buAutoNum type="arabicPeriod"/>
            </a:pPr>
            <a:r>
              <a:rPr lang="en-US" sz="2400">
                <a:solidFill>
                  <a:srgbClr val="0033CC"/>
                </a:solidFill>
                <a:latin typeface="Trebuchet MS"/>
                <a:ea typeface="Trebuchet MS"/>
                <a:cs typeface="Trebuchet MS"/>
                <a:sym typeface="Trebuchet MS"/>
              </a:rPr>
              <a:t>ER Diagram</a:t>
            </a:r>
            <a:endParaRPr/>
          </a:p>
          <a:p>
            <a:pPr indent="-342900" lvl="0" marL="342900" marR="0" rtl="0" algn="just">
              <a:spcBef>
                <a:spcPts val="480"/>
              </a:spcBef>
              <a:spcAft>
                <a:spcPts val="0"/>
              </a:spcAft>
              <a:buClr>
                <a:srgbClr val="FF0000"/>
              </a:buClr>
              <a:buSzPts val="1920"/>
              <a:buFont typeface="Arial"/>
              <a:buAutoNum type="arabicPeriod"/>
            </a:pPr>
            <a:r>
              <a:rPr lang="en-US" sz="2400">
                <a:solidFill>
                  <a:srgbClr val="0033CC"/>
                </a:solidFill>
                <a:latin typeface="Trebuchet MS"/>
                <a:ea typeface="Trebuchet MS"/>
                <a:cs typeface="Trebuchet MS"/>
                <a:sym typeface="Trebuchet MS"/>
              </a:rPr>
              <a:t>User Interface Diagrams/ Use Case Diagrams</a:t>
            </a:r>
            <a:endParaRPr/>
          </a:p>
          <a:p>
            <a:pPr indent="-342900" lvl="0" marL="342900" marR="0" rtl="0" algn="just">
              <a:spcBef>
                <a:spcPts val="480"/>
              </a:spcBef>
              <a:spcAft>
                <a:spcPts val="0"/>
              </a:spcAft>
              <a:buClr>
                <a:srgbClr val="FF0000"/>
              </a:buClr>
              <a:buSzPts val="1920"/>
              <a:buFont typeface="Arial"/>
              <a:buAutoNum type="arabicPeriod"/>
            </a:pPr>
            <a:r>
              <a:rPr lang="en-US" sz="2400">
                <a:solidFill>
                  <a:srgbClr val="0033CC"/>
                </a:solidFill>
                <a:latin typeface="Trebuchet MS"/>
                <a:ea typeface="Trebuchet MS"/>
                <a:cs typeface="Trebuchet MS"/>
                <a:sym typeface="Trebuchet MS"/>
              </a:rPr>
              <a:t>External Interfaces</a:t>
            </a:r>
            <a:endParaRPr/>
          </a:p>
          <a:p>
            <a:pPr indent="-220980" lvl="0" marL="342900" marR="0" rtl="0" algn="just">
              <a:spcBef>
                <a:spcPts val="480"/>
              </a:spcBef>
              <a:spcAft>
                <a:spcPts val="0"/>
              </a:spcAft>
              <a:buClr>
                <a:srgbClr val="FF0000"/>
              </a:buClr>
              <a:buSzPts val="1920"/>
              <a:buFont typeface="Arial"/>
              <a:buNone/>
            </a:pPr>
            <a:r>
              <a:t/>
            </a:r>
            <a:endParaRPr sz="2400">
              <a:solidFill>
                <a:srgbClr val="0033CC"/>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pic>
        <p:nvPicPr>
          <p:cNvPr id="283" name="Google Shape;283;g12549bd1e87_1_0"/>
          <p:cNvPicPr preferRelativeResize="0"/>
          <p:nvPr/>
        </p:nvPicPr>
        <p:blipFill>
          <a:blip r:embed="rId3">
            <a:alphaModFix/>
          </a:blip>
          <a:stretch>
            <a:fillRect/>
          </a:stretch>
        </p:blipFill>
        <p:spPr>
          <a:xfrm>
            <a:off x="1238250" y="511625"/>
            <a:ext cx="9416150" cy="5834750"/>
          </a:xfrm>
          <a:prstGeom prst="rect">
            <a:avLst/>
          </a:prstGeom>
          <a:noFill/>
          <a:ln>
            <a:noFill/>
          </a:ln>
        </p:spPr>
      </p:pic>
      <p:sp>
        <p:nvSpPr>
          <p:cNvPr id="284" name="Google Shape;284;g12549bd1e87_1_0"/>
          <p:cNvSpPr txBox="1"/>
          <p:nvPr/>
        </p:nvSpPr>
        <p:spPr>
          <a:xfrm>
            <a:off x="4422300" y="6109600"/>
            <a:ext cx="3347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MASTER CLASS DIAGRAM</a:t>
            </a:r>
            <a:endParaRPr b="1" sz="2300">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g12549bd1e87_1_6"/>
          <p:cNvPicPr preferRelativeResize="0"/>
          <p:nvPr/>
        </p:nvPicPr>
        <p:blipFill>
          <a:blip r:embed="rId3">
            <a:alphaModFix/>
          </a:blip>
          <a:stretch>
            <a:fillRect/>
          </a:stretch>
        </p:blipFill>
        <p:spPr>
          <a:xfrm>
            <a:off x="2832762" y="118700"/>
            <a:ext cx="6526475" cy="6620599"/>
          </a:xfrm>
          <a:prstGeom prst="rect">
            <a:avLst/>
          </a:prstGeom>
          <a:noFill/>
          <a:ln>
            <a:noFill/>
          </a:ln>
        </p:spPr>
      </p:pic>
      <p:sp>
        <p:nvSpPr>
          <p:cNvPr id="291" name="Google Shape;291;g12549bd1e87_1_6"/>
          <p:cNvSpPr txBox="1"/>
          <p:nvPr/>
        </p:nvSpPr>
        <p:spPr>
          <a:xfrm>
            <a:off x="4660500" y="6200500"/>
            <a:ext cx="2871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SWIMLANE</a:t>
            </a:r>
            <a:r>
              <a:rPr b="1" lang="en-US" sz="2300">
                <a:latin typeface="Calibri"/>
                <a:ea typeface="Calibri"/>
                <a:cs typeface="Calibri"/>
                <a:sym typeface="Calibri"/>
              </a:rPr>
              <a:t> DIAGRAM</a:t>
            </a:r>
            <a:endParaRPr b="1" sz="23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pic>
        <p:nvPicPr>
          <p:cNvPr id="297" name="Google Shape;297;g12549bd1e87_2_0"/>
          <p:cNvPicPr preferRelativeResize="0"/>
          <p:nvPr/>
        </p:nvPicPr>
        <p:blipFill>
          <a:blip r:embed="rId3">
            <a:alphaModFix/>
          </a:blip>
          <a:stretch>
            <a:fillRect/>
          </a:stretch>
        </p:blipFill>
        <p:spPr>
          <a:xfrm>
            <a:off x="2292825" y="0"/>
            <a:ext cx="7606374" cy="6289899"/>
          </a:xfrm>
          <a:prstGeom prst="rect">
            <a:avLst/>
          </a:prstGeom>
          <a:noFill/>
          <a:ln>
            <a:noFill/>
          </a:ln>
        </p:spPr>
      </p:pic>
      <p:sp>
        <p:nvSpPr>
          <p:cNvPr id="298" name="Google Shape;298;g12549bd1e87_2_0"/>
          <p:cNvSpPr txBox="1"/>
          <p:nvPr/>
        </p:nvSpPr>
        <p:spPr>
          <a:xfrm>
            <a:off x="4660525" y="6068800"/>
            <a:ext cx="2946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 USE CASE DIAGRAM-1</a:t>
            </a:r>
            <a:endParaRPr b="1" sz="2300">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pic>
        <p:nvPicPr>
          <p:cNvPr id="304" name="Google Shape;304;g12549bd1e87_2_9"/>
          <p:cNvPicPr preferRelativeResize="0"/>
          <p:nvPr/>
        </p:nvPicPr>
        <p:blipFill>
          <a:blip r:embed="rId3">
            <a:alphaModFix/>
          </a:blip>
          <a:stretch>
            <a:fillRect/>
          </a:stretch>
        </p:blipFill>
        <p:spPr>
          <a:xfrm>
            <a:off x="1734913" y="192400"/>
            <a:ext cx="8722175" cy="6206150"/>
          </a:xfrm>
          <a:prstGeom prst="rect">
            <a:avLst/>
          </a:prstGeom>
          <a:noFill/>
          <a:ln>
            <a:noFill/>
          </a:ln>
        </p:spPr>
      </p:pic>
      <p:sp>
        <p:nvSpPr>
          <p:cNvPr id="305" name="Google Shape;305;g12549bd1e87_2_9"/>
          <p:cNvSpPr txBox="1"/>
          <p:nvPr/>
        </p:nvSpPr>
        <p:spPr>
          <a:xfrm>
            <a:off x="4660525" y="6068800"/>
            <a:ext cx="2946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 USE CASE DIAGRAM-2</a:t>
            </a:r>
            <a:endParaRPr b="1" sz="2300">
              <a:latin typeface="Calibri"/>
              <a:ea typeface="Calibri"/>
              <a:cs typeface="Calibri"/>
              <a:sym typeface="Calibr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pic>
        <p:nvPicPr>
          <p:cNvPr id="311" name="Google Shape;311;g12549bd1e87_2_15"/>
          <p:cNvPicPr preferRelativeResize="0"/>
          <p:nvPr/>
        </p:nvPicPr>
        <p:blipFill>
          <a:blip r:embed="rId3">
            <a:alphaModFix/>
          </a:blip>
          <a:stretch>
            <a:fillRect/>
          </a:stretch>
        </p:blipFill>
        <p:spPr>
          <a:xfrm>
            <a:off x="2042650" y="312975"/>
            <a:ext cx="7985826" cy="5899800"/>
          </a:xfrm>
          <a:prstGeom prst="rect">
            <a:avLst/>
          </a:prstGeom>
          <a:noFill/>
          <a:ln>
            <a:noFill/>
          </a:ln>
        </p:spPr>
      </p:pic>
      <p:sp>
        <p:nvSpPr>
          <p:cNvPr id="312" name="Google Shape;312;g12549bd1e87_2_15"/>
          <p:cNvSpPr txBox="1"/>
          <p:nvPr/>
        </p:nvSpPr>
        <p:spPr>
          <a:xfrm>
            <a:off x="4660525" y="6068800"/>
            <a:ext cx="2946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 USE CASE DIAGRAM-3</a:t>
            </a:r>
            <a:endParaRPr b="1" sz="2300">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pic>
        <p:nvPicPr>
          <p:cNvPr id="318" name="Google Shape;318;g1260e79a72e_0_38"/>
          <p:cNvPicPr preferRelativeResize="0"/>
          <p:nvPr/>
        </p:nvPicPr>
        <p:blipFill>
          <a:blip r:embed="rId3">
            <a:alphaModFix/>
          </a:blip>
          <a:stretch>
            <a:fillRect/>
          </a:stretch>
        </p:blipFill>
        <p:spPr>
          <a:xfrm>
            <a:off x="532100" y="840700"/>
            <a:ext cx="10652124" cy="5176600"/>
          </a:xfrm>
          <a:prstGeom prst="rect">
            <a:avLst/>
          </a:prstGeom>
          <a:noFill/>
          <a:ln>
            <a:noFill/>
          </a:ln>
        </p:spPr>
      </p:pic>
      <p:sp>
        <p:nvSpPr>
          <p:cNvPr id="319" name="Google Shape;319;g1260e79a72e_0_38"/>
          <p:cNvSpPr txBox="1"/>
          <p:nvPr/>
        </p:nvSpPr>
        <p:spPr>
          <a:xfrm>
            <a:off x="4660525" y="6068800"/>
            <a:ext cx="3521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 DEPLOYMENT DIAGRAM</a:t>
            </a:r>
            <a:endParaRPr b="1" sz="23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3"/>
          <p:cNvSpPr txBox="1"/>
          <p:nvPr/>
        </p:nvSpPr>
        <p:spPr>
          <a:xfrm>
            <a:off x="685800" y="1828800"/>
            <a:ext cx="10210800" cy="4191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sz="2400">
              <a:solidFill>
                <a:srgbClr val="0000FF"/>
              </a:solidFill>
              <a:latin typeface="Trebuchet MS"/>
              <a:ea typeface="Trebuchet MS"/>
              <a:cs typeface="Trebuchet MS"/>
              <a:sym typeface="Trebuchet MS"/>
            </a:endParaRPr>
          </a:p>
          <a:p>
            <a:pPr indent="0" lvl="0" marL="914400" marR="0" rtl="0" algn="just">
              <a:spcBef>
                <a:spcPts val="0"/>
              </a:spcBef>
              <a:spcAft>
                <a:spcPts val="0"/>
              </a:spcAft>
              <a:buNone/>
            </a:pPr>
            <a:r>
              <a:rPr lang="en-US" sz="2400">
                <a:solidFill>
                  <a:srgbClr val="0000FF"/>
                </a:solidFill>
                <a:latin typeface="Trebuchet MS"/>
                <a:ea typeface="Trebuchet MS"/>
                <a:cs typeface="Trebuchet MS"/>
                <a:sym typeface="Trebuchet MS"/>
              </a:rPr>
              <a:t>We will be creating a recipe recommendation </a:t>
            </a:r>
            <a:r>
              <a:rPr lang="en-US" sz="2400">
                <a:solidFill>
                  <a:srgbClr val="0000FF"/>
                </a:solidFill>
                <a:latin typeface="Trebuchet MS"/>
                <a:ea typeface="Trebuchet MS"/>
                <a:cs typeface="Trebuchet MS"/>
                <a:sym typeface="Trebuchet MS"/>
              </a:rPr>
              <a:t>system using pictures/videos of the pantry for a variety of uses. Camera will be used to scan the ingredients present in the pantry and provide the user with all the dishes and recipes possible. User has an option to specify the type of diet along with calorie range.</a:t>
            </a:r>
            <a:endParaRPr sz="2400">
              <a:solidFill>
                <a:srgbClr val="0000FF"/>
              </a:solidFill>
              <a:latin typeface="Trebuchet MS"/>
              <a:ea typeface="Trebuchet MS"/>
              <a:cs typeface="Trebuchet MS"/>
              <a:sym typeface="Trebuchet MS"/>
            </a:endParaRPr>
          </a:p>
          <a:p>
            <a:pPr indent="0" lvl="0" marL="457200" marR="0" rtl="0" algn="just">
              <a:spcBef>
                <a:spcPts val="0"/>
              </a:spcBef>
              <a:spcAft>
                <a:spcPts val="0"/>
              </a:spcAft>
              <a:buNone/>
            </a:pPr>
            <a:r>
              <a:t/>
            </a:r>
            <a:endParaRPr sz="2400">
              <a:solidFill>
                <a:srgbClr val="0000FF"/>
              </a:solidFill>
              <a:latin typeface="Trebuchet MS"/>
              <a:ea typeface="Trebuchet MS"/>
              <a:cs typeface="Trebuchet MS"/>
              <a:sym typeface="Trebuchet MS"/>
            </a:endParaRPr>
          </a:p>
          <a:p>
            <a:pPr indent="0" lvl="0" marL="457200" marR="0" rtl="0" algn="just">
              <a:spcBef>
                <a:spcPts val="480"/>
              </a:spcBef>
              <a:spcAft>
                <a:spcPts val="0"/>
              </a:spcAft>
              <a:buNone/>
            </a:pPr>
            <a:r>
              <a:t/>
            </a:r>
            <a:endParaRPr/>
          </a:p>
        </p:txBody>
      </p:sp>
      <p:sp>
        <p:nvSpPr>
          <p:cNvPr id="96" name="Google Shape;96;p3"/>
          <p:cNvSpPr txBox="1"/>
          <p:nvPr/>
        </p:nvSpPr>
        <p:spPr>
          <a:xfrm>
            <a:off x="4419600" y="1119490"/>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Abstract</a:t>
            </a:r>
            <a:endParaRPr sz="2400">
              <a:solidFill>
                <a:srgbClr val="FF0000"/>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1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6" name="Google Shape;326;p1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Technologies Used</a:t>
            </a:r>
            <a:endParaRPr sz="2400">
              <a:solidFill>
                <a:schemeClr val="dk1"/>
              </a:solidFill>
              <a:latin typeface="Arial"/>
              <a:ea typeface="Arial"/>
              <a:cs typeface="Arial"/>
              <a:sym typeface="Arial"/>
            </a:endParaRPr>
          </a:p>
        </p:txBody>
      </p:sp>
      <p:sp>
        <p:nvSpPr>
          <p:cNvPr id="327" name="Google Shape;327;p10"/>
          <p:cNvSpPr txBox="1"/>
          <p:nvPr/>
        </p:nvSpPr>
        <p:spPr>
          <a:xfrm>
            <a:off x="2057400" y="1828800"/>
            <a:ext cx="8976600" cy="4465800"/>
          </a:xfrm>
          <a:prstGeom prst="rect">
            <a:avLst/>
          </a:prstGeom>
          <a:noFill/>
          <a:ln>
            <a:noFill/>
          </a:ln>
        </p:spPr>
        <p:txBody>
          <a:bodyPr anchorCtr="0" anchor="ctr" bIns="45700" lIns="91425" spcFirstLastPara="1" rIns="91425" wrap="square" tIns="45700">
            <a:noAutofit/>
          </a:bodyPr>
          <a:lstStyle/>
          <a:p>
            <a:pPr indent="0" lvl="0" marL="0" marR="0" rtl="0" algn="just">
              <a:spcBef>
                <a:spcPts val="0"/>
              </a:spcBef>
              <a:spcAft>
                <a:spcPts val="0"/>
              </a:spcAft>
              <a:buNone/>
            </a:pPr>
            <a:br>
              <a:rPr lang="en-US" sz="2400">
                <a:solidFill>
                  <a:srgbClr val="0033CC"/>
                </a:solidFill>
                <a:latin typeface="Trebuchet MS"/>
                <a:ea typeface="Trebuchet MS"/>
                <a:cs typeface="Trebuchet MS"/>
                <a:sym typeface="Trebuchet MS"/>
              </a:rPr>
            </a:b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rPr b="1" lang="en-US" sz="2400">
                <a:solidFill>
                  <a:srgbClr val="0033CC"/>
                </a:solidFill>
                <a:latin typeface="Trebuchet MS"/>
                <a:ea typeface="Trebuchet MS"/>
                <a:cs typeface="Trebuchet MS"/>
                <a:sym typeface="Trebuchet MS"/>
              </a:rPr>
              <a:t>TensorFlow -</a:t>
            </a:r>
            <a:r>
              <a:rPr lang="en-US" sz="2400">
                <a:solidFill>
                  <a:srgbClr val="0033CC"/>
                </a:solidFill>
                <a:latin typeface="Trebuchet MS"/>
                <a:ea typeface="Trebuchet MS"/>
                <a:cs typeface="Trebuchet MS"/>
                <a:sym typeface="Trebuchet MS"/>
              </a:rPr>
              <a:t> an open-sourced a library of Google that is utilized in Android for implementing Machine Learning.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rPr b="1" lang="en-US" sz="2400">
                <a:solidFill>
                  <a:srgbClr val="0033CC"/>
                </a:solidFill>
                <a:latin typeface="Trebuchet MS"/>
                <a:ea typeface="Trebuchet MS"/>
                <a:cs typeface="Trebuchet MS"/>
                <a:sym typeface="Trebuchet MS"/>
              </a:rPr>
              <a:t>TensorFlow Lite </a:t>
            </a:r>
            <a:r>
              <a:rPr lang="en-US" sz="2400">
                <a:solidFill>
                  <a:srgbClr val="0033CC"/>
                </a:solidFill>
                <a:latin typeface="Trebuchet MS"/>
                <a:ea typeface="Trebuchet MS"/>
                <a:cs typeface="Trebuchet MS"/>
                <a:sym typeface="Trebuchet MS"/>
              </a:rPr>
              <a:t>- </a:t>
            </a:r>
            <a:r>
              <a:rPr lang="en-US" sz="2400">
                <a:solidFill>
                  <a:srgbClr val="0033CC"/>
                </a:solidFill>
                <a:latin typeface="Trebuchet MS"/>
                <a:ea typeface="Trebuchet MS"/>
                <a:cs typeface="Trebuchet MS"/>
                <a:sym typeface="Trebuchet MS"/>
              </a:rPr>
              <a:t>TensorFlow’s</a:t>
            </a:r>
            <a:r>
              <a:rPr lang="en-US" sz="2400">
                <a:solidFill>
                  <a:srgbClr val="0033CC"/>
                </a:solidFill>
                <a:latin typeface="Trebuchet MS"/>
                <a:ea typeface="Trebuchet MS"/>
                <a:cs typeface="Trebuchet MS"/>
                <a:sym typeface="Trebuchet MS"/>
              </a:rPr>
              <a:t> lightweight solution for mobile devices. </a:t>
            </a:r>
            <a:r>
              <a:rPr lang="en-US" sz="2400">
                <a:solidFill>
                  <a:srgbClr val="0033CC"/>
                </a:solidFill>
                <a:latin typeface="Trebuchet MS"/>
                <a:ea typeface="Trebuchet MS"/>
                <a:cs typeface="Trebuchet MS"/>
                <a:sym typeface="Trebuchet MS"/>
              </a:rPr>
              <a:t>It enables on-device ML inference using a low latency which is why it is very swift.</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rPr b="1" lang="en-US" sz="2400">
                <a:solidFill>
                  <a:srgbClr val="0033CC"/>
                </a:solidFill>
                <a:latin typeface="Trebuchet MS"/>
                <a:ea typeface="Trebuchet MS"/>
                <a:cs typeface="Trebuchet MS"/>
                <a:sym typeface="Trebuchet MS"/>
              </a:rPr>
              <a:t>OpenCV </a:t>
            </a:r>
            <a:r>
              <a:rPr lang="en-US" sz="2400">
                <a:solidFill>
                  <a:srgbClr val="0033CC"/>
                </a:solidFill>
                <a:latin typeface="Trebuchet MS"/>
                <a:ea typeface="Trebuchet MS"/>
                <a:cs typeface="Trebuchet MS"/>
                <a:sym typeface="Trebuchet MS"/>
              </a:rPr>
              <a:t>- programming functions mainly aimed at real-time computer vision (cv2.VideoCapture)</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rPr b="1" lang="en-US" sz="2400">
                <a:solidFill>
                  <a:srgbClr val="0033CC"/>
                </a:solidFill>
                <a:latin typeface="Trebuchet MS"/>
                <a:ea typeface="Trebuchet MS"/>
                <a:cs typeface="Trebuchet MS"/>
                <a:sym typeface="Trebuchet MS"/>
              </a:rPr>
              <a:t>Keras</a:t>
            </a:r>
            <a:r>
              <a:rPr lang="en-US" sz="2400">
                <a:solidFill>
                  <a:srgbClr val="0033CC"/>
                </a:solidFill>
                <a:latin typeface="Trebuchet MS"/>
                <a:ea typeface="Trebuchet MS"/>
                <a:cs typeface="Trebuchet MS"/>
                <a:sym typeface="Trebuchet MS"/>
              </a:rPr>
              <a:t> - a Python deep learning library, to re-train the top fully-connected layer of CNN.</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11"/>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4" name="Google Shape;334;p11"/>
          <p:cNvSpPr txBox="1"/>
          <p:nvPr/>
        </p:nvSpPr>
        <p:spPr>
          <a:xfrm>
            <a:off x="1905000" y="1143002"/>
            <a:ext cx="87630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Project Progress</a:t>
            </a:r>
            <a:endParaRPr sz="2400">
              <a:solidFill>
                <a:schemeClr val="dk1"/>
              </a:solidFill>
              <a:latin typeface="Arial"/>
              <a:ea typeface="Arial"/>
              <a:cs typeface="Arial"/>
              <a:sym typeface="Arial"/>
            </a:endParaRPr>
          </a:p>
        </p:txBody>
      </p:sp>
      <p:sp>
        <p:nvSpPr>
          <p:cNvPr id="335" name="Google Shape;335;p11"/>
          <p:cNvSpPr txBox="1"/>
          <p:nvPr/>
        </p:nvSpPr>
        <p:spPr>
          <a:xfrm>
            <a:off x="1981200" y="1752600"/>
            <a:ext cx="8229600" cy="47244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381000" lvl="0" marL="457200" marR="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Literature survey pertaining to various models and approaches studied and analysed so far.</a:t>
            </a:r>
            <a:endParaRPr sz="2400">
              <a:solidFill>
                <a:srgbClr val="0033CC"/>
              </a:solidFill>
              <a:latin typeface="Trebuchet MS"/>
              <a:ea typeface="Trebuchet MS"/>
              <a:cs typeface="Trebuchet MS"/>
              <a:sym typeface="Trebuchet MS"/>
            </a:endParaRPr>
          </a:p>
          <a:p>
            <a:pPr indent="-381000" lvl="0" marL="457200" marR="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Understanding the user environment to design a compatible user interface.</a:t>
            </a:r>
            <a:endParaRPr sz="2400">
              <a:solidFill>
                <a:srgbClr val="0033CC"/>
              </a:solidFill>
              <a:latin typeface="Trebuchet MS"/>
              <a:ea typeface="Trebuchet MS"/>
              <a:cs typeface="Trebuchet MS"/>
              <a:sym typeface="Trebuchet MS"/>
            </a:endParaRPr>
          </a:p>
          <a:p>
            <a:pPr indent="-381000" lvl="0" marL="457200" marR="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Finalising on the best working models for the functionalities to perform their best.</a:t>
            </a:r>
            <a:endParaRPr sz="2400">
              <a:solidFill>
                <a:srgbClr val="0033CC"/>
              </a:solidFill>
              <a:latin typeface="Trebuchet MS"/>
              <a:ea typeface="Trebuchet MS"/>
              <a:cs typeface="Trebuchet MS"/>
              <a:sym typeface="Trebuchet MS"/>
            </a:endParaRPr>
          </a:p>
          <a:p>
            <a:pPr indent="0" lvl="0" marL="45720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13"/>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 name="Google Shape;341;p13"/>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Capstone (Phase-I &amp; Phase-II) Project Timeline</a:t>
            </a:r>
            <a:endParaRPr sz="2400">
              <a:solidFill>
                <a:srgbClr val="FF0000"/>
              </a:solidFill>
              <a:latin typeface="Trebuchet MS"/>
              <a:ea typeface="Trebuchet MS"/>
              <a:cs typeface="Trebuchet MS"/>
              <a:sym typeface="Trebuchet MS"/>
            </a:endParaRPr>
          </a:p>
        </p:txBody>
      </p:sp>
      <p:sp>
        <p:nvSpPr>
          <p:cNvPr id="342" name="Google Shape;342;p13"/>
          <p:cNvSpPr txBox="1"/>
          <p:nvPr/>
        </p:nvSpPr>
        <p:spPr>
          <a:xfrm>
            <a:off x="1066800" y="2003213"/>
            <a:ext cx="8839199" cy="2825389"/>
          </a:xfrm>
          <a:prstGeom prst="rect">
            <a:avLst/>
          </a:prstGeom>
          <a:noFill/>
          <a:ln>
            <a:noFill/>
          </a:ln>
        </p:spPr>
        <p:txBody>
          <a:bodyPr anchorCtr="0" anchor="t" bIns="45700" lIns="91425" spcFirstLastPara="1" rIns="91425" wrap="square" tIns="45700">
            <a:spAutoFit/>
          </a:bodyPr>
          <a:lstStyle/>
          <a:p>
            <a:pPr indent="-342900" lvl="0" marL="685791" marR="0" rtl="0" algn="just">
              <a:spcBef>
                <a:spcPts val="0"/>
              </a:spcBef>
              <a:spcAft>
                <a:spcPts val="0"/>
              </a:spcAft>
              <a:buNone/>
            </a:pPr>
            <a:r>
              <a:rPr lang="en-US" sz="2400">
                <a:solidFill>
                  <a:srgbClr val="0033CC"/>
                </a:solidFill>
                <a:latin typeface="Trebuchet MS"/>
                <a:ea typeface="Trebuchet MS"/>
                <a:cs typeface="Trebuchet MS"/>
                <a:sym typeface="Trebuchet MS"/>
              </a:rPr>
              <a:t>Provide </a:t>
            </a:r>
            <a:endParaRPr/>
          </a:p>
          <a:p>
            <a:pPr indent="-342900" lvl="0" marL="685791" marR="0" rtl="0" algn="just">
              <a:spcBef>
                <a:spcPts val="0"/>
              </a:spcBef>
              <a:spcAft>
                <a:spcPts val="0"/>
              </a:spcAft>
              <a:buClr>
                <a:srgbClr val="0033CC"/>
              </a:buClr>
              <a:buSzPts val="2400"/>
              <a:buFont typeface="Arial"/>
              <a:buChar char="•"/>
            </a:pPr>
            <a:r>
              <a:rPr lang="en-US" sz="2400">
                <a:solidFill>
                  <a:srgbClr val="0033CC"/>
                </a:solidFill>
                <a:latin typeface="Trebuchet MS"/>
                <a:ea typeface="Trebuchet MS"/>
                <a:cs typeface="Trebuchet MS"/>
                <a:sym typeface="Trebuchet MS"/>
              </a:rPr>
              <a:t>The timelines for execution of the project through Gantt chart.</a:t>
            </a:r>
            <a:endParaRPr/>
          </a:p>
          <a:p>
            <a:pPr indent="-342900" lvl="0" marL="685791" marR="0" rtl="0" algn="just">
              <a:spcBef>
                <a:spcPts val="0"/>
              </a:spcBef>
              <a:spcAft>
                <a:spcPts val="0"/>
              </a:spcAft>
              <a:buClr>
                <a:srgbClr val="0033CC"/>
              </a:buClr>
              <a:buSzPts val="2400"/>
              <a:buFont typeface="Arial"/>
              <a:buChar char="•"/>
            </a:pPr>
            <a:r>
              <a:rPr lang="en-US" sz="2400">
                <a:solidFill>
                  <a:srgbClr val="0033CC"/>
                </a:solidFill>
                <a:latin typeface="Trebuchet MS"/>
                <a:ea typeface="Trebuchet MS"/>
                <a:cs typeface="Trebuchet MS"/>
                <a:sym typeface="Trebuchet MS"/>
              </a:rPr>
              <a:t>The plan in terms of efforts by individuals in the team. </a:t>
            </a:r>
            <a:endParaRPr/>
          </a:p>
          <a:p>
            <a:pPr indent="-342900" lvl="0" marL="685791" marR="0" rtl="0" algn="just">
              <a:spcBef>
                <a:spcPts val="0"/>
              </a:spcBef>
              <a:spcAft>
                <a:spcPts val="0"/>
              </a:spcAft>
              <a:buClr>
                <a:srgbClr val="0033CC"/>
              </a:buClr>
              <a:buSzPts val="2400"/>
              <a:buFont typeface="Arial"/>
              <a:buChar char="•"/>
            </a:pPr>
            <a:r>
              <a:rPr lang="en-US" sz="2400">
                <a:solidFill>
                  <a:srgbClr val="0033CC"/>
                </a:solidFill>
                <a:latin typeface="Trebuchet MS"/>
                <a:ea typeface="Trebuchet MS"/>
                <a:cs typeface="Trebuchet MS"/>
                <a:sym typeface="Trebuchet MS"/>
              </a:rPr>
              <a:t>Mention the tasks involved in different stages.</a:t>
            </a:r>
            <a:endParaRPr/>
          </a:p>
          <a:p>
            <a:pPr indent="-112712" lvl="1" marL="1077913" marR="0" rtl="0" algn="just">
              <a:spcBef>
                <a:spcPts val="0"/>
              </a:spcBef>
              <a:spcAft>
                <a:spcPts val="0"/>
              </a:spcAft>
              <a:buClr>
                <a:schemeClr val="dk1"/>
              </a:buClr>
              <a:buSzPts val="2400"/>
              <a:buFont typeface="Noto Sans Symbols"/>
              <a:buNone/>
            </a:pPr>
            <a:r>
              <a:t/>
            </a:r>
            <a:endParaRPr b="0" i="0" sz="2400" u="none" cap="none" strike="noStrike">
              <a:solidFill>
                <a:srgbClr val="0033CC"/>
              </a:solidFill>
              <a:latin typeface="Trebuchet MS"/>
              <a:ea typeface="Trebuchet MS"/>
              <a:cs typeface="Trebuchet MS"/>
              <a:sym typeface="Trebuchet MS"/>
            </a:endParaRPr>
          </a:p>
          <a:p>
            <a:pPr indent="-265113" lvl="1" marL="1077913" marR="0" rtl="0" algn="just">
              <a:spcBef>
                <a:spcPts val="480"/>
              </a:spcBef>
              <a:spcAft>
                <a:spcPts val="0"/>
              </a:spcAft>
              <a:buNone/>
            </a:pPr>
            <a:r>
              <a:t/>
            </a:r>
            <a:endParaRPr b="0" i="0" sz="2400" u="none" cap="none" strike="noStrike">
              <a:solidFill>
                <a:srgbClr val="0000FF"/>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g11ac207d001_0_71"/>
          <p:cNvPicPr preferRelativeResize="0"/>
          <p:nvPr/>
        </p:nvPicPr>
        <p:blipFill rotWithShape="1">
          <a:blip r:embed="rId3">
            <a:alphaModFix/>
          </a:blip>
          <a:srcRect b="0" l="0" r="0" t="19178"/>
          <a:stretch/>
        </p:blipFill>
        <p:spPr>
          <a:xfrm>
            <a:off x="152400" y="2054673"/>
            <a:ext cx="11887201" cy="4353276"/>
          </a:xfrm>
          <a:prstGeom prst="rect">
            <a:avLst/>
          </a:prstGeom>
          <a:noFill/>
          <a:ln>
            <a:noFill/>
          </a:ln>
        </p:spPr>
      </p:pic>
      <p:sp>
        <p:nvSpPr>
          <p:cNvPr id="349" name="Google Shape;349;g11ac207d001_0_71"/>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0" name="Google Shape;350;g11ac207d001_0_71"/>
          <p:cNvSpPr txBox="1"/>
          <p:nvPr/>
        </p:nvSpPr>
        <p:spPr>
          <a:xfrm>
            <a:off x="2895600" y="11430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Capstone (Phase-I &amp; Phase-II) Project Timeline</a:t>
            </a:r>
            <a:endParaRPr sz="2400">
              <a:solidFill>
                <a:srgbClr val="FF0000"/>
              </a:solidFill>
              <a:latin typeface="Trebuchet MS"/>
              <a:ea typeface="Trebuchet MS"/>
              <a:cs typeface="Trebuchet MS"/>
              <a:sym typeface="Trebuchet MS"/>
            </a:endParaRPr>
          </a:p>
        </p:txBody>
      </p:sp>
      <p:sp>
        <p:nvSpPr>
          <p:cNvPr id="351" name="Google Shape;351;g11ac207d001_0_71"/>
          <p:cNvSpPr txBox="1"/>
          <p:nvPr/>
        </p:nvSpPr>
        <p:spPr>
          <a:xfrm>
            <a:off x="4914150" y="1581150"/>
            <a:ext cx="3735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rgbClr val="8E7CC3"/>
                </a:solidFill>
                <a:latin typeface="Calibri"/>
                <a:ea typeface="Calibri"/>
                <a:cs typeface="Calibri"/>
                <a:sym typeface="Calibri"/>
              </a:rPr>
              <a:t>GANTT  CHART</a:t>
            </a:r>
            <a:endParaRPr sz="2900">
              <a:solidFill>
                <a:srgbClr val="8E7CC3"/>
              </a:solidFill>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11ac207d001_0_79"/>
          <p:cNvSpPr txBox="1"/>
          <p:nvPr/>
        </p:nvSpPr>
        <p:spPr>
          <a:xfrm>
            <a:off x="644650" y="-34024239"/>
            <a:ext cx="111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358" name="Google Shape;358;g11ac207d001_0_79"/>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59" name="Google Shape;359;g11ac207d001_0_79"/>
          <p:cNvSpPr txBox="1"/>
          <p:nvPr/>
        </p:nvSpPr>
        <p:spPr>
          <a:xfrm>
            <a:off x="2895600" y="11430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Capstone (Phase-I &amp; Phase-II) Project Timeline</a:t>
            </a:r>
            <a:endParaRPr sz="2400">
              <a:solidFill>
                <a:srgbClr val="FF0000"/>
              </a:solidFill>
              <a:latin typeface="Trebuchet MS"/>
              <a:ea typeface="Trebuchet MS"/>
              <a:cs typeface="Trebuchet MS"/>
              <a:sym typeface="Trebuchet MS"/>
            </a:endParaRPr>
          </a:p>
        </p:txBody>
      </p:sp>
      <p:sp>
        <p:nvSpPr>
          <p:cNvPr id="360" name="Google Shape;360;g11ac207d001_0_79"/>
          <p:cNvSpPr txBox="1"/>
          <p:nvPr/>
        </p:nvSpPr>
        <p:spPr>
          <a:xfrm>
            <a:off x="1800400" y="2182675"/>
            <a:ext cx="8839500" cy="3324600"/>
          </a:xfrm>
          <a:prstGeom prst="rect">
            <a:avLst/>
          </a:prstGeom>
          <a:noFill/>
          <a:ln>
            <a:noFill/>
          </a:ln>
        </p:spPr>
        <p:txBody>
          <a:bodyPr anchorCtr="0" anchor="t" bIns="45700" lIns="91425" spcFirstLastPara="1" rIns="91425" wrap="square" tIns="45700">
            <a:spAutoFit/>
          </a:bodyPr>
          <a:lstStyle/>
          <a:p>
            <a:pPr indent="457200" lvl="0" marL="0" marR="0" rtl="0" algn="just">
              <a:spcBef>
                <a:spcPts val="0"/>
              </a:spcBef>
              <a:spcAft>
                <a:spcPts val="0"/>
              </a:spcAft>
              <a:buNone/>
            </a:pPr>
            <a:r>
              <a:rPr lang="en-US" sz="2400">
                <a:solidFill>
                  <a:srgbClr val="0033CC"/>
                </a:solidFill>
                <a:latin typeface="Trebuchet MS"/>
                <a:ea typeface="Trebuchet MS"/>
                <a:cs typeface="Trebuchet MS"/>
                <a:sym typeface="Trebuchet MS"/>
              </a:rPr>
              <a:t>The plan in terms of efforts by individuals in the team:</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381000" lvl="0" marL="914400" marR="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Everyone will participate in pair programming</a:t>
            </a:r>
            <a:endParaRPr sz="2400">
              <a:solidFill>
                <a:srgbClr val="0033CC"/>
              </a:solidFill>
              <a:latin typeface="Trebuchet MS"/>
              <a:ea typeface="Trebuchet MS"/>
              <a:cs typeface="Trebuchet MS"/>
              <a:sym typeface="Trebuchet MS"/>
            </a:endParaRPr>
          </a:p>
          <a:p>
            <a:pPr indent="-381000" lvl="0" marL="914400" marR="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Everyone will be doing their individual research and will be briefing everyone about it.</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a:p>
          <a:p>
            <a:pPr indent="-112712" lvl="1" marL="1077912" marR="0" rtl="0" algn="just">
              <a:spcBef>
                <a:spcPts val="0"/>
              </a:spcBef>
              <a:spcAft>
                <a:spcPts val="0"/>
              </a:spcAft>
              <a:buClr>
                <a:schemeClr val="dk1"/>
              </a:buClr>
              <a:buSzPts val="2400"/>
              <a:buFont typeface="Noto Sans Symbols"/>
              <a:buNone/>
            </a:pPr>
            <a:r>
              <a:t/>
            </a:r>
            <a:endParaRPr b="0" i="0" sz="2400" u="none" cap="none" strike="noStrike">
              <a:solidFill>
                <a:srgbClr val="0033CC"/>
              </a:solidFill>
              <a:latin typeface="Trebuchet MS"/>
              <a:ea typeface="Trebuchet MS"/>
              <a:cs typeface="Trebuchet MS"/>
              <a:sym typeface="Trebuchet MS"/>
            </a:endParaRPr>
          </a:p>
          <a:p>
            <a:pPr indent="-265112" lvl="1" marL="1077912" marR="0" rtl="0" algn="just">
              <a:spcBef>
                <a:spcPts val="480"/>
              </a:spcBef>
              <a:spcAft>
                <a:spcPts val="0"/>
              </a:spcAft>
              <a:buNone/>
            </a:pPr>
            <a:r>
              <a:t/>
            </a:r>
            <a:endParaRPr b="0" i="0" sz="2400" u="none" cap="none" strike="noStrike">
              <a:solidFill>
                <a:srgbClr val="0000FF"/>
              </a:solidFill>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g11ac207d001_0_87"/>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67" name="Google Shape;367;g11ac207d001_0_87"/>
          <p:cNvSpPr txBox="1"/>
          <p:nvPr/>
        </p:nvSpPr>
        <p:spPr>
          <a:xfrm>
            <a:off x="2895600" y="11430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Capstone (Phase-I &amp; Phase-II) Project Timeline</a:t>
            </a:r>
            <a:endParaRPr sz="2400">
              <a:solidFill>
                <a:srgbClr val="FF0000"/>
              </a:solidFill>
              <a:latin typeface="Trebuchet MS"/>
              <a:ea typeface="Trebuchet MS"/>
              <a:cs typeface="Trebuchet MS"/>
              <a:sym typeface="Trebuchet MS"/>
            </a:endParaRPr>
          </a:p>
        </p:txBody>
      </p:sp>
      <p:pic>
        <p:nvPicPr>
          <p:cNvPr id="368" name="Google Shape;368;g11ac207d001_0_87"/>
          <p:cNvPicPr preferRelativeResize="0"/>
          <p:nvPr/>
        </p:nvPicPr>
        <p:blipFill>
          <a:blip r:embed="rId3">
            <a:alphaModFix/>
          </a:blip>
          <a:stretch>
            <a:fillRect/>
          </a:stretch>
        </p:blipFill>
        <p:spPr>
          <a:xfrm>
            <a:off x="717475" y="1617750"/>
            <a:ext cx="10873073" cy="51450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14"/>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74" name="Google Shape;374;p14"/>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Conclusion</a:t>
            </a:r>
            <a:endParaRPr sz="2400">
              <a:solidFill>
                <a:schemeClr val="dk1"/>
              </a:solidFill>
              <a:latin typeface="Arial"/>
              <a:ea typeface="Arial"/>
              <a:cs typeface="Arial"/>
              <a:sym typeface="Arial"/>
            </a:endParaRPr>
          </a:p>
        </p:txBody>
      </p:sp>
      <p:sp>
        <p:nvSpPr>
          <p:cNvPr id="375" name="Google Shape;375;p14"/>
          <p:cNvSpPr txBox="1"/>
          <p:nvPr/>
        </p:nvSpPr>
        <p:spPr>
          <a:xfrm>
            <a:off x="2133601" y="1905001"/>
            <a:ext cx="8839200" cy="30477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400">
                <a:solidFill>
                  <a:srgbClr val="0033CC"/>
                </a:solidFill>
                <a:latin typeface="Trebuchet MS"/>
                <a:ea typeface="Trebuchet MS"/>
                <a:cs typeface="Trebuchet MS"/>
                <a:sym typeface="Trebuchet MS"/>
              </a:rPr>
              <a:t>Summarize the key points.</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Computer Vision</a:t>
            </a:r>
            <a:r>
              <a:rPr lang="en-US" sz="2400">
                <a:solidFill>
                  <a:srgbClr val="0033CC"/>
                </a:solidFill>
                <a:latin typeface="Trebuchet MS"/>
                <a:ea typeface="Trebuchet MS"/>
                <a:cs typeface="Trebuchet MS"/>
                <a:sym typeface="Trebuchet MS"/>
              </a:rPr>
              <a:t> - We use a camera to scan the ingredients present in the pantry.</a:t>
            </a:r>
            <a:endParaRPr sz="2400">
              <a:solidFill>
                <a:srgbClr val="0033CC"/>
              </a:solidFill>
              <a:latin typeface="Trebuchet MS"/>
              <a:ea typeface="Trebuchet MS"/>
              <a:cs typeface="Trebuchet MS"/>
              <a:sym typeface="Trebuchet MS"/>
            </a:endParaRPr>
          </a:p>
          <a:p>
            <a:pPr indent="0" lvl="0" marL="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Machine Learning</a:t>
            </a:r>
            <a:r>
              <a:rPr lang="en-US" sz="2400">
                <a:solidFill>
                  <a:srgbClr val="0033CC"/>
                </a:solidFill>
                <a:latin typeface="Trebuchet MS"/>
                <a:ea typeface="Trebuchet MS"/>
                <a:cs typeface="Trebuchet MS"/>
                <a:sym typeface="Trebuchet MS"/>
              </a:rPr>
              <a:t> - In machine learning, data labeling is done. The ingredients scanned by using CV are now labeled using ML models for accurate results .</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g11b4aea9a26_2_3"/>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1" name="Google Shape;381;g11b4aea9a26_2_3"/>
          <p:cNvSpPr txBox="1"/>
          <p:nvPr/>
        </p:nvSpPr>
        <p:spPr>
          <a:xfrm>
            <a:off x="2895600" y="11430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Conclusion</a:t>
            </a:r>
            <a:endParaRPr sz="2400">
              <a:solidFill>
                <a:schemeClr val="dk1"/>
              </a:solidFill>
              <a:latin typeface="Arial"/>
              <a:ea typeface="Arial"/>
              <a:cs typeface="Arial"/>
              <a:sym typeface="Arial"/>
            </a:endParaRPr>
          </a:p>
        </p:txBody>
      </p:sp>
      <p:sp>
        <p:nvSpPr>
          <p:cNvPr id="382" name="Google Shape;382;g11b4aea9a26_2_3"/>
          <p:cNvSpPr txBox="1"/>
          <p:nvPr/>
        </p:nvSpPr>
        <p:spPr>
          <a:xfrm>
            <a:off x="2133601" y="1905001"/>
            <a:ext cx="8839200" cy="4894800"/>
          </a:xfrm>
          <a:prstGeom prst="rect">
            <a:avLst/>
          </a:prstGeom>
          <a:noFill/>
          <a:ln>
            <a:noFill/>
          </a:ln>
        </p:spPr>
        <p:txBody>
          <a:bodyPr anchorCtr="0" anchor="t" bIns="45700" lIns="91425" spcFirstLastPara="1" rIns="91425" wrap="square" tIns="45700">
            <a:spAutoFit/>
          </a:bodyPr>
          <a:lstStyle/>
          <a:p>
            <a:pPr indent="-381000" lvl="0" marL="457200" rtl="0" algn="just">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Search Database</a:t>
            </a:r>
            <a:r>
              <a:rPr lang="en-US" sz="2400">
                <a:solidFill>
                  <a:srgbClr val="0033CC"/>
                </a:solidFill>
                <a:latin typeface="Trebuchet MS"/>
                <a:ea typeface="Trebuchet MS"/>
                <a:cs typeface="Trebuchet MS"/>
                <a:sym typeface="Trebuchet MS"/>
              </a:rPr>
              <a:t>- The recipe for the  list of labeled ingredients obtained from the above steps is searched from the predefined database. If the ingredients do not match with the existing data, web scraping is performed. The list of recipes which meet the requirements are returned to the user, to choose from. </a:t>
            </a:r>
            <a:endParaRPr sz="2400">
              <a:solidFill>
                <a:srgbClr val="0033CC"/>
              </a:solidFill>
              <a:latin typeface="Trebuchet MS"/>
              <a:ea typeface="Trebuchet MS"/>
              <a:cs typeface="Trebuchet MS"/>
              <a:sym typeface="Trebuchet MS"/>
            </a:endParaRPr>
          </a:p>
          <a:p>
            <a:pPr indent="0" lvl="0" marL="45720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Mobile Application</a:t>
            </a:r>
            <a:r>
              <a:rPr lang="en-US" sz="2400">
                <a:solidFill>
                  <a:srgbClr val="0033CC"/>
                </a:solidFill>
                <a:latin typeface="Trebuchet MS"/>
                <a:ea typeface="Trebuchet MS"/>
                <a:cs typeface="Trebuchet MS"/>
                <a:sym typeface="Trebuchet MS"/>
              </a:rPr>
              <a:t> - A simple UI will be created where the user can login and create an account. Once logged in, the user can upload the images of ingredients. These images are processed and the list of suitable recipes are recommended. Additionally, the calories of each recipe will be displayed.</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5"/>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15"/>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References</a:t>
            </a:r>
            <a:endParaRPr/>
          </a:p>
        </p:txBody>
      </p:sp>
      <p:sp>
        <p:nvSpPr>
          <p:cNvPr id="390" name="Google Shape;390;p15"/>
          <p:cNvSpPr txBox="1"/>
          <p:nvPr/>
        </p:nvSpPr>
        <p:spPr>
          <a:xfrm>
            <a:off x="1828800" y="1828800"/>
            <a:ext cx="8458200" cy="4724400"/>
          </a:xfrm>
          <a:prstGeom prst="rect">
            <a:avLst/>
          </a:prstGeom>
          <a:noFill/>
          <a:ln>
            <a:noFill/>
          </a:ln>
        </p:spPr>
        <p:txBody>
          <a:bodyPr anchorCtr="0" anchor="t" bIns="45700" lIns="91425" spcFirstLastPara="1" rIns="91425" wrap="square" tIns="45700">
            <a:noAutofit/>
          </a:bodyPr>
          <a:lstStyle/>
          <a:p>
            <a:pPr indent="12700" lvl="0" marL="342900" marR="0" rtl="0" algn="just">
              <a:spcBef>
                <a:spcPts val="0"/>
              </a:spcBef>
              <a:spcAft>
                <a:spcPts val="0"/>
              </a:spcAft>
              <a:buNone/>
            </a:pPr>
            <a:r>
              <a:t/>
            </a:r>
            <a:endParaRPr sz="2400">
              <a:solidFill>
                <a:srgbClr val="0000FF"/>
              </a:solidFill>
              <a:latin typeface="Trebuchet MS"/>
              <a:ea typeface="Trebuchet MS"/>
              <a:cs typeface="Trebuchet MS"/>
              <a:sym typeface="Trebuchet MS"/>
            </a:endParaRPr>
          </a:p>
          <a:p>
            <a:pPr indent="12700" lvl="0" marL="342900" marR="0" rtl="0" algn="just">
              <a:spcBef>
                <a:spcPts val="480"/>
              </a:spcBef>
              <a:spcAft>
                <a:spcPts val="0"/>
              </a:spcAft>
              <a:buNone/>
            </a:pPr>
            <a:r>
              <a:t/>
            </a:r>
            <a:endParaRPr sz="2400">
              <a:solidFill>
                <a:srgbClr val="0000FF"/>
              </a:solidFill>
              <a:latin typeface="Trebuchet MS"/>
              <a:ea typeface="Trebuchet MS"/>
              <a:cs typeface="Trebuchet MS"/>
              <a:sym typeface="Trebuchet MS"/>
            </a:endParaRPr>
          </a:p>
          <a:p>
            <a:pPr indent="-381000" lvl="0" marL="457200" marR="0" rtl="0" algn="just">
              <a:spcBef>
                <a:spcPts val="480"/>
              </a:spcBef>
              <a:spcAft>
                <a:spcPts val="0"/>
              </a:spcAft>
              <a:buClr>
                <a:srgbClr val="0000FF"/>
              </a:buClr>
              <a:buSzPts val="2400"/>
              <a:buFont typeface="Trebuchet MS"/>
              <a:buChar char="●"/>
            </a:pPr>
            <a:r>
              <a:rPr lang="en-US" sz="2400">
                <a:solidFill>
                  <a:srgbClr val="0000FF"/>
                </a:solidFill>
                <a:latin typeface="Trebuchet MS"/>
                <a:ea typeface="Trebuchet MS"/>
                <a:cs typeface="Trebuchet MS"/>
                <a:sym typeface="Trebuchet MS"/>
              </a:rPr>
              <a:t>Keiji Yanai, Takuma Maruyama, Yoshiyuki Kawano, “A Cooking Recipe Recommendation System with Visual Recognition of Food Ingredients”, 2014</a:t>
            </a:r>
            <a:endParaRPr sz="2400">
              <a:solidFill>
                <a:srgbClr val="0000FF"/>
              </a:solidFill>
              <a:latin typeface="Trebuchet MS"/>
              <a:ea typeface="Trebuchet MS"/>
              <a:cs typeface="Trebuchet MS"/>
              <a:sym typeface="Trebuchet MS"/>
            </a:endParaRPr>
          </a:p>
          <a:p>
            <a:pPr indent="0" lvl="0" marL="457200" marR="0" rtl="0" algn="just">
              <a:spcBef>
                <a:spcPts val="480"/>
              </a:spcBef>
              <a:spcAft>
                <a:spcPts val="0"/>
              </a:spcAft>
              <a:buNone/>
            </a:pPr>
            <a:r>
              <a:t/>
            </a:r>
            <a:endParaRPr sz="2400">
              <a:solidFill>
                <a:srgbClr val="0000FF"/>
              </a:solidFill>
              <a:latin typeface="Trebuchet MS"/>
              <a:ea typeface="Trebuchet MS"/>
              <a:cs typeface="Trebuchet MS"/>
              <a:sym typeface="Trebuchet MS"/>
            </a:endParaRPr>
          </a:p>
          <a:p>
            <a:pPr indent="-381000" lvl="0" marL="457200" marR="0" rtl="0" algn="just">
              <a:spcBef>
                <a:spcPts val="480"/>
              </a:spcBef>
              <a:spcAft>
                <a:spcPts val="0"/>
              </a:spcAft>
              <a:buClr>
                <a:srgbClr val="0000FF"/>
              </a:buClr>
              <a:buSzPts val="2400"/>
              <a:buFont typeface="Trebuchet MS"/>
              <a:buChar char="●"/>
            </a:pPr>
            <a:r>
              <a:rPr lang="en-US" sz="2400">
                <a:solidFill>
                  <a:srgbClr val="0000FF"/>
                </a:solidFill>
                <a:latin typeface="Trebuchet MS"/>
                <a:ea typeface="Trebuchet MS"/>
                <a:cs typeface="Trebuchet MS"/>
                <a:sym typeface="Trebuchet MS"/>
              </a:rPr>
              <a:t>Gangothri R. Sanil , Anusha Anchan , Vijetha Achar, Kavya Hegde, “KNN based Recipe Retrieval using Ingredient Recognition”, 2018</a:t>
            </a:r>
            <a:endParaRPr sz="2400">
              <a:solidFill>
                <a:srgbClr val="0000FF"/>
              </a:solidFill>
              <a:latin typeface="Trebuchet MS"/>
              <a:ea typeface="Trebuchet MS"/>
              <a:cs typeface="Trebuchet MS"/>
              <a:sym typeface="Trebuchet MS"/>
            </a:endParaRPr>
          </a:p>
          <a:p>
            <a:pPr indent="12700" lvl="0" marL="342900" marR="0" rtl="0" algn="just">
              <a:spcBef>
                <a:spcPts val="480"/>
              </a:spcBef>
              <a:spcAft>
                <a:spcPts val="0"/>
              </a:spcAft>
              <a:buClr>
                <a:schemeClr val="dk1"/>
              </a:buClr>
              <a:buSzPts val="1100"/>
              <a:buFont typeface="Arial"/>
              <a:buNone/>
            </a:pPr>
            <a:r>
              <a:t/>
            </a:r>
            <a:endParaRPr sz="2400">
              <a:solidFill>
                <a:srgbClr val="0000FF"/>
              </a:solidFill>
              <a:latin typeface="Trebuchet MS"/>
              <a:ea typeface="Trebuchet MS"/>
              <a:cs typeface="Trebuchet MS"/>
              <a:sym typeface="Trebuchet MS"/>
            </a:endParaRPr>
          </a:p>
          <a:p>
            <a:pPr indent="12700" lvl="0" marL="342900" marR="0" rtl="0" algn="just">
              <a:spcBef>
                <a:spcPts val="480"/>
              </a:spcBef>
              <a:spcAft>
                <a:spcPts val="0"/>
              </a:spcAft>
              <a:buNone/>
            </a:pPr>
            <a:r>
              <a:t/>
            </a:r>
            <a:endParaRPr sz="2400">
              <a:solidFill>
                <a:srgbClr val="0000FF"/>
              </a:solidFill>
              <a:latin typeface="Trebuchet MS"/>
              <a:ea typeface="Trebuchet MS"/>
              <a:cs typeface="Trebuchet MS"/>
              <a:sym typeface="Trebuchet MS"/>
            </a:endParaRPr>
          </a:p>
          <a:p>
            <a:pPr indent="-265113" lvl="1" marL="1077913" marR="0" rtl="0" algn="just">
              <a:spcBef>
                <a:spcPts val="480"/>
              </a:spcBef>
              <a:spcAft>
                <a:spcPts val="0"/>
              </a:spcAft>
              <a:buNone/>
            </a:pPr>
            <a:r>
              <a:t/>
            </a:r>
            <a:endParaRPr b="0" i="0" sz="2400" u="none" cap="none" strike="noStrike">
              <a:solidFill>
                <a:srgbClr val="0000FF"/>
              </a:solidFill>
              <a:latin typeface="Trebuchet MS"/>
              <a:ea typeface="Trebuchet MS"/>
              <a:cs typeface="Trebuchet MS"/>
              <a:sym typeface="Trebuchet MS"/>
            </a:endParaRPr>
          </a:p>
          <a:p>
            <a:pPr indent="-342900" lvl="0" marL="342900" marR="0" rtl="0" algn="l">
              <a:spcBef>
                <a:spcPts val="400"/>
              </a:spcBef>
              <a:spcAft>
                <a:spcPts val="0"/>
              </a:spcAft>
              <a:buNone/>
            </a:pPr>
            <a:r>
              <a:t/>
            </a:r>
            <a:endParaRPr sz="2000">
              <a:solidFill>
                <a:schemeClr val="dk1"/>
              </a:solidFill>
              <a:latin typeface="Trebuchet MS"/>
              <a:ea typeface="Trebuchet MS"/>
              <a:cs typeface="Trebuchet MS"/>
              <a:sym typeface="Trebuchet M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6"/>
          <p:cNvSpPr/>
          <p:nvPr/>
        </p:nvSpPr>
        <p:spPr>
          <a:xfrm>
            <a:off x="4842710" y="3075063"/>
            <a:ext cx="2506500" cy="7080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4000">
                <a:solidFill>
                  <a:srgbClr val="FF0000"/>
                </a:solidFill>
                <a:latin typeface="Trebuchet MS"/>
                <a:ea typeface="Trebuchet MS"/>
                <a:cs typeface="Trebuchet MS"/>
                <a:sym typeface="Trebuchet MS"/>
              </a:rP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g1220ecd9c22_0_1"/>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g1220ecd9c22_0_1"/>
          <p:cNvSpPr txBox="1"/>
          <p:nvPr/>
        </p:nvSpPr>
        <p:spPr>
          <a:xfrm>
            <a:off x="685800" y="1828800"/>
            <a:ext cx="10210800" cy="4191000"/>
          </a:xfrm>
          <a:prstGeom prst="rect">
            <a:avLst/>
          </a:prstGeom>
          <a:noFill/>
          <a:ln>
            <a:noFill/>
          </a:ln>
        </p:spPr>
        <p:txBody>
          <a:bodyPr anchorCtr="0" anchor="t" bIns="45700" lIns="91425" spcFirstLastPara="1" rIns="91425" wrap="square" tIns="45700">
            <a:noAutofit/>
          </a:bodyPr>
          <a:lstStyle/>
          <a:p>
            <a:pPr indent="0" lvl="0" marL="457200" marR="0" rtl="0" algn="just">
              <a:spcBef>
                <a:spcPts val="480"/>
              </a:spcBef>
              <a:spcAft>
                <a:spcPts val="0"/>
              </a:spcAft>
              <a:buNone/>
            </a:pPr>
            <a:r>
              <a:rPr lang="en-US" sz="2400">
                <a:solidFill>
                  <a:srgbClr val="0000FF"/>
                </a:solidFill>
                <a:latin typeface="Trebuchet MS"/>
                <a:ea typeface="Trebuchet MS"/>
                <a:cs typeface="Trebuchet MS"/>
                <a:sym typeface="Trebuchet MS"/>
              </a:rPr>
              <a:t>The main objective of the proposed system is to assist users to decide what they can cook with the available resources. By pointing the camera at the food ingredients, users can immediately build a plan or have an idea of what they will be cooking, based on our recommendations along with the nutritional value of the recipe.</a:t>
            </a:r>
            <a:endParaRPr sz="2400">
              <a:solidFill>
                <a:srgbClr val="0000FF"/>
              </a:solidFill>
              <a:latin typeface="Trebuchet MS"/>
              <a:ea typeface="Trebuchet MS"/>
              <a:cs typeface="Trebuchet MS"/>
              <a:sym typeface="Trebuchet MS"/>
            </a:endParaRPr>
          </a:p>
          <a:p>
            <a:pPr indent="0" lvl="0" marL="457200" marR="0" rtl="0" algn="just">
              <a:spcBef>
                <a:spcPts val="480"/>
              </a:spcBef>
              <a:spcAft>
                <a:spcPts val="0"/>
              </a:spcAft>
              <a:buNone/>
            </a:pPr>
            <a:r>
              <a:t/>
            </a:r>
            <a:endParaRPr sz="2400">
              <a:solidFill>
                <a:srgbClr val="0000FF"/>
              </a:solidFill>
              <a:latin typeface="Trebuchet MS"/>
              <a:ea typeface="Trebuchet MS"/>
              <a:cs typeface="Trebuchet MS"/>
              <a:sym typeface="Trebuchet MS"/>
            </a:endParaRPr>
          </a:p>
          <a:p>
            <a:pPr indent="0" lvl="0" marL="457200" marR="0" rtl="0" algn="just">
              <a:spcBef>
                <a:spcPts val="480"/>
              </a:spcBef>
              <a:spcAft>
                <a:spcPts val="0"/>
              </a:spcAft>
              <a:buNone/>
            </a:pPr>
            <a:r>
              <a:rPr lang="en-US" sz="2400">
                <a:solidFill>
                  <a:srgbClr val="0000FF"/>
                </a:solidFill>
                <a:latin typeface="Trebuchet MS"/>
                <a:ea typeface="Trebuchet MS"/>
                <a:cs typeface="Trebuchet MS"/>
                <a:sym typeface="Trebuchet MS"/>
              </a:rPr>
              <a:t>There are three main parts to this project: </a:t>
            </a:r>
            <a:r>
              <a:rPr b="1" lang="en-US" sz="2400">
                <a:solidFill>
                  <a:srgbClr val="0000FF"/>
                </a:solidFill>
                <a:latin typeface="Trebuchet MS"/>
                <a:ea typeface="Trebuchet MS"/>
                <a:cs typeface="Trebuchet MS"/>
                <a:sym typeface="Trebuchet MS"/>
              </a:rPr>
              <a:t>Computer vision</a:t>
            </a:r>
            <a:r>
              <a:rPr lang="en-US" sz="2400">
                <a:solidFill>
                  <a:srgbClr val="0000FF"/>
                </a:solidFill>
                <a:latin typeface="Trebuchet MS"/>
                <a:ea typeface="Trebuchet MS"/>
                <a:cs typeface="Trebuchet MS"/>
                <a:sym typeface="Trebuchet MS"/>
              </a:rPr>
              <a:t> to scan the ingredients; </a:t>
            </a:r>
            <a:r>
              <a:rPr b="1" lang="en-US" sz="2400">
                <a:solidFill>
                  <a:srgbClr val="0000FF"/>
                </a:solidFill>
                <a:latin typeface="Trebuchet MS"/>
                <a:ea typeface="Trebuchet MS"/>
                <a:cs typeface="Trebuchet MS"/>
                <a:sym typeface="Trebuchet MS"/>
              </a:rPr>
              <a:t>Machine learning </a:t>
            </a:r>
            <a:r>
              <a:rPr lang="en-US" sz="2400">
                <a:solidFill>
                  <a:srgbClr val="0000FF"/>
                </a:solidFill>
                <a:latin typeface="Trebuchet MS"/>
                <a:ea typeface="Trebuchet MS"/>
                <a:cs typeface="Trebuchet MS"/>
                <a:sym typeface="Trebuchet MS"/>
              </a:rPr>
              <a:t>to label the ingredients; to </a:t>
            </a:r>
            <a:r>
              <a:rPr b="1" lang="en-US" sz="2400">
                <a:solidFill>
                  <a:srgbClr val="0000FF"/>
                </a:solidFill>
                <a:latin typeface="Trebuchet MS"/>
                <a:ea typeface="Trebuchet MS"/>
                <a:cs typeface="Trebuchet MS"/>
                <a:sym typeface="Trebuchet MS"/>
              </a:rPr>
              <a:t>search the database</a:t>
            </a:r>
            <a:r>
              <a:rPr lang="en-US" sz="2400">
                <a:solidFill>
                  <a:srgbClr val="0000FF"/>
                </a:solidFill>
                <a:latin typeface="Trebuchet MS"/>
                <a:ea typeface="Trebuchet MS"/>
                <a:cs typeface="Trebuchet MS"/>
                <a:sym typeface="Trebuchet MS"/>
              </a:rPr>
              <a:t> for recipes from the dataset based on the ingredients, if the recipe is  not present, perform web scraping.</a:t>
            </a:r>
            <a:endParaRPr sz="2400">
              <a:solidFill>
                <a:srgbClr val="0000FF"/>
              </a:solidFill>
              <a:latin typeface="Trebuchet MS"/>
              <a:ea typeface="Trebuchet MS"/>
              <a:cs typeface="Trebuchet MS"/>
              <a:sym typeface="Trebuchet MS"/>
            </a:endParaRPr>
          </a:p>
          <a:p>
            <a:pPr indent="0" lvl="0" marL="457200" marR="0" rtl="0" algn="just">
              <a:spcBef>
                <a:spcPts val="480"/>
              </a:spcBef>
              <a:spcAft>
                <a:spcPts val="0"/>
              </a:spcAft>
              <a:buNone/>
            </a:pPr>
            <a:r>
              <a:t/>
            </a:r>
            <a:endParaRPr sz="2400">
              <a:solidFill>
                <a:srgbClr val="0000FF"/>
              </a:solidFill>
              <a:latin typeface="Trebuchet MS"/>
              <a:ea typeface="Trebuchet MS"/>
              <a:cs typeface="Trebuchet MS"/>
              <a:sym typeface="Trebuchet MS"/>
            </a:endParaRPr>
          </a:p>
          <a:p>
            <a:pPr indent="0" lvl="0" marL="457200" marR="0" rtl="0" algn="just">
              <a:spcBef>
                <a:spcPts val="480"/>
              </a:spcBef>
              <a:spcAft>
                <a:spcPts val="0"/>
              </a:spcAft>
              <a:buNone/>
            </a:pPr>
            <a:r>
              <a:t/>
            </a:r>
            <a:endParaRPr sz="2400">
              <a:solidFill>
                <a:srgbClr val="0000FF"/>
              </a:solidFill>
              <a:latin typeface="Trebuchet MS"/>
              <a:ea typeface="Trebuchet MS"/>
              <a:cs typeface="Trebuchet MS"/>
              <a:sym typeface="Trebuchet MS"/>
            </a:endParaRPr>
          </a:p>
        </p:txBody>
      </p:sp>
      <p:sp>
        <p:nvSpPr>
          <p:cNvPr id="104" name="Google Shape;104;g1220ecd9c22_0_1"/>
          <p:cNvSpPr txBox="1"/>
          <p:nvPr/>
        </p:nvSpPr>
        <p:spPr>
          <a:xfrm>
            <a:off x="4419600" y="1119490"/>
            <a:ext cx="6477000" cy="461700"/>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Abstract</a:t>
            </a:r>
            <a:endParaRPr sz="2400">
              <a:solidFill>
                <a:srgbClr val="FF0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4"/>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4"/>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Summary of Literature Survey in Review 2</a:t>
            </a:r>
            <a:endParaRPr/>
          </a:p>
        </p:txBody>
      </p:sp>
      <p:sp>
        <p:nvSpPr>
          <p:cNvPr id="112" name="Google Shape;112;p4"/>
          <p:cNvSpPr txBox="1"/>
          <p:nvPr/>
        </p:nvSpPr>
        <p:spPr>
          <a:xfrm>
            <a:off x="1905000" y="1828800"/>
            <a:ext cx="8763000" cy="39951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t/>
            </a:r>
            <a:endParaRPr sz="2400">
              <a:solidFill>
                <a:srgbClr val="0000FF"/>
              </a:solidFill>
              <a:latin typeface="Trebuchet MS"/>
              <a:ea typeface="Trebuchet MS"/>
              <a:cs typeface="Trebuchet MS"/>
              <a:sym typeface="Trebuchet MS"/>
            </a:endParaRPr>
          </a:p>
          <a:p>
            <a:pPr indent="0" lvl="0" marL="0" rtl="0" algn="just">
              <a:spcBef>
                <a:spcPts val="0"/>
              </a:spcBef>
              <a:spcAft>
                <a:spcPts val="0"/>
              </a:spcAft>
              <a:buClr>
                <a:schemeClr val="dk1"/>
              </a:buClr>
              <a:buSzPts val="1100"/>
              <a:buFont typeface="Arial"/>
              <a:buNone/>
            </a:pPr>
            <a:r>
              <a:rPr lang="en-US" sz="2400">
                <a:solidFill>
                  <a:srgbClr val="0000FF"/>
                </a:solidFill>
                <a:latin typeface="Trebuchet MS"/>
                <a:ea typeface="Trebuchet MS"/>
                <a:cs typeface="Trebuchet MS"/>
                <a:sym typeface="Trebuchet MS"/>
              </a:rPr>
              <a:t>The models used to implement the problem statements in the papers mainly include:</a:t>
            </a:r>
            <a:endParaRPr sz="2400">
              <a:solidFill>
                <a:srgbClr val="0000FF"/>
              </a:solidFill>
              <a:latin typeface="Trebuchet MS"/>
              <a:ea typeface="Trebuchet MS"/>
              <a:cs typeface="Trebuchet MS"/>
              <a:sym typeface="Trebuchet MS"/>
            </a:endParaRPr>
          </a:p>
          <a:p>
            <a:pPr indent="0" lvl="0" marL="457200" rtl="0" algn="just">
              <a:spcBef>
                <a:spcPts val="0"/>
              </a:spcBef>
              <a:spcAft>
                <a:spcPts val="0"/>
              </a:spcAft>
              <a:buClr>
                <a:schemeClr val="dk1"/>
              </a:buClr>
              <a:buSzPts val="1100"/>
              <a:buFont typeface="Arial"/>
              <a:buNone/>
            </a:pPr>
            <a:r>
              <a:t/>
            </a:r>
            <a:endParaRPr sz="2400">
              <a:solidFill>
                <a:srgbClr val="0000FF"/>
              </a:solidFill>
              <a:latin typeface="Trebuchet MS"/>
              <a:ea typeface="Trebuchet MS"/>
              <a:cs typeface="Trebuchet MS"/>
              <a:sym typeface="Trebuchet MS"/>
            </a:endParaRPr>
          </a:p>
          <a:p>
            <a:pPr indent="-381000" lvl="0" marL="457200" rtl="0" algn="just">
              <a:spcBef>
                <a:spcPts val="0"/>
              </a:spcBef>
              <a:spcAft>
                <a:spcPts val="0"/>
              </a:spcAft>
              <a:buClr>
                <a:srgbClr val="0000FF"/>
              </a:buClr>
              <a:buSzPts val="2400"/>
              <a:buFont typeface="Trebuchet MS"/>
              <a:buChar char="●"/>
            </a:pPr>
            <a:r>
              <a:rPr b="1" lang="en-US" sz="2400">
                <a:solidFill>
                  <a:srgbClr val="0000FF"/>
                </a:solidFill>
                <a:latin typeface="Trebuchet MS"/>
                <a:ea typeface="Trebuchet MS"/>
                <a:cs typeface="Trebuchet MS"/>
                <a:sym typeface="Trebuchet MS"/>
              </a:rPr>
              <a:t>Feature extraction and </a:t>
            </a:r>
            <a:r>
              <a:rPr b="1" lang="en-US" sz="2400">
                <a:solidFill>
                  <a:srgbClr val="0000FF"/>
                </a:solidFill>
                <a:latin typeface="Trebuchet MS"/>
                <a:ea typeface="Trebuchet MS"/>
                <a:cs typeface="Trebuchet MS"/>
                <a:sym typeface="Trebuchet MS"/>
              </a:rPr>
              <a:t>selection</a:t>
            </a:r>
            <a:r>
              <a:rPr lang="en-US" sz="2400">
                <a:solidFill>
                  <a:srgbClr val="0000FF"/>
                </a:solidFill>
                <a:latin typeface="Trebuchet MS"/>
                <a:ea typeface="Trebuchet MS"/>
                <a:cs typeface="Trebuchet MS"/>
                <a:sym typeface="Trebuchet MS"/>
              </a:rPr>
              <a:t>: Deep learning models such as CNN , FNN, SVM, PCA (Principal Component Analysis), CFS (Correlation Feature Selection), IG (Information Gain)</a:t>
            </a:r>
            <a:endParaRPr sz="2400">
              <a:solidFill>
                <a:srgbClr val="0000FF"/>
              </a:solidFill>
              <a:latin typeface="Trebuchet MS"/>
              <a:ea typeface="Trebuchet MS"/>
              <a:cs typeface="Trebuchet MS"/>
              <a:sym typeface="Trebuchet MS"/>
            </a:endParaRPr>
          </a:p>
          <a:p>
            <a:pPr indent="-381000" lvl="0" marL="457200" rtl="0" algn="just">
              <a:spcBef>
                <a:spcPts val="0"/>
              </a:spcBef>
              <a:spcAft>
                <a:spcPts val="0"/>
              </a:spcAft>
              <a:buClr>
                <a:srgbClr val="0000FF"/>
              </a:buClr>
              <a:buSzPts val="2400"/>
              <a:buFont typeface="Trebuchet MS"/>
              <a:buChar char="●"/>
            </a:pPr>
            <a:r>
              <a:rPr b="1" lang="en-US" sz="2400">
                <a:solidFill>
                  <a:srgbClr val="0000FF"/>
                </a:solidFill>
                <a:latin typeface="Trebuchet MS"/>
                <a:ea typeface="Trebuchet MS"/>
                <a:cs typeface="Trebuchet MS"/>
                <a:sym typeface="Trebuchet MS"/>
              </a:rPr>
              <a:t>Feature classification</a:t>
            </a:r>
            <a:r>
              <a:rPr lang="en-US" sz="2400">
                <a:solidFill>
                  <a:srgbClr val="0000FF"/>
                </a:solidFill>
                <a:latin typeface="Trebuchet MS"/>
                <a:ea typeface="Trebuchet MS"/>
                <a:cs typeface="Trebuchet MS"/>
                <a:sym typeface="Trebuchet MS"/>
              </a:rPr>
              <a:t> : Non linear SVM kernals, Cumulative Knowledge-based Regression Models (CKRM), CNN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5"/>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p5"/>
          <p:cNvSpPr txBox="1"/>
          <p:nvPr/>
        </p:nvSpPr>
        <p:spPr>
          <a:xfrm>
            <a:off x="1619250" y="1747725"/>
            <a:ext cx="9125100" cy="42120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lang="en-US" sz="2400">
                <a:solidFill>
                  <a:srgbClr val="0000FF"/>
                </a:solidFill>
                <a:latin typeface="Trebuchet MS"/>
                <a:ea typeface="Trebuchet MS"/>
                <a:cs typeface="Trebuchet MS"/>
                <a:sym typeface="Trebuchet MS"/>
              </a:rPr>
              <a:t>Provide the suggestions and remarks given by the Guide. </a:t>
            </a:r>
            <a:endParaRPr sz="2400">
              <a:solidFill>
                <a:srgbClr val="0000FF"/>
              </a:solidFill>
              <a:latin typeface="Trebuchet MS"/>
              <a:ea typeface="Trebuchet MS"/>
              <a:cs typeface="Trebuchet MS"/>
              <a:sym typeface="Trebuchet MS"/>
            </a:endParaRPr>
          </a:p>
          <a:p>
            <a:pPr indent="-381000" lvl="0" marL="457200" marR="0" rtl="0" algn="just">
              <a:spcBef>
                <a:spcPts val="0"/>
              </a:spcBef>
              <a:spcAft>
                <a:spcPts val="0"/>
              </a:spcAft>
              <a:buClr>
                <a:srgbClr val="0000FF"/>
              </a:buClr>
              <a:buSzPts val="2400"/>
              <a:buFont typeface="Trebuchet MS"/>
              <a:buChar char="▪"/>
            </a:pPr>
            <a:r>
              <a:rPr lang="en-US" sz="2400">
                <a:solidFill>
                  <a:srgbClr val="0000FF"/>
                </a:solidFill>
                <a:latin typeface="Trebuchet MS"/>
                <a:ea typeface="Trebuchet MS"/>
                <a:cs typeface="Trebuchet MS"/>
                <a:sym typeface="Trebuchet MS"/>
              </a:rPr>
              <a:t>To finalise the </a:t>
            </a:r>
            <a:r>
              <a:rPr lang="en-US" sz="2400">
                <a:solidFill>
                  <a:srgbClr val="0000FF"/>
                </a:solidFill>
                <a:latin typeface="Trebuchet MS"/>
                <a:ea typeface="Trebuchet MS"/>
                <a:cs typeface="Trebuchet MS"/>
                <a:sym typeface="Trebuchet MS"/>
              </a:rPr>
              <a:t>type of application</a:t>
            </a:r>
            <a:r>
              <a:rPr lang="en-US" sz="2400">
                <a:solidFill>
                  <a:srgbClr val="0000FF"/>
                </a:solidFill>
                <a:latin typeface="Trebuchet MS"/>
                <a:ea typeface="Trebuchet MS"/>
                <a:cs typeface="Trebuchet MS"/>
                <a:sym typeface="Trebuchet MS"/>
              </a:rPr>
              <a:t> to be implemented</a:t>
            </a:r>
            <a:endParaRPr sz="2400">
              <a:solidFill>
                <a:srgbClr val="0000FF"/>
              </a:solidFill>
              <a:latin typeface="Trebuchet MS"/>
              <a:ea typeface="Trebuchet MS"/>
              <a:cs typeface="Trebuchet MS"/>
              <a:sym typeface="Trebuchet MS"/>
            </a:endParaRPr>
          </a:p>
          <a:p>
            <a:pPr indent="0" lvl="0" marL="457200" marR="0" rtl="0" algn="just">
              <a:spcBef>
                <a:spcPts val="0"/>
              </a:spcBef>
              <a:spcAft>
                <a:spcPts val="0"/>
              </a:spcAft>
              <a:buNone/>
            </a:pPr>
            <a:r>
              <a:t/>
            </a:r>
            <a:endParaRPr sz="2400">
              <a:solidFill>
                <a:srgbClr val="0000FF"/>
              </a:solidFill>
              <a:latin typeface="Trebuchet MS"/>
              <a:ea typeface="Trebuchet MS"/>
              <a:cs typeface="Trebuchet MS"/>
              <a:sym typeface="Trebuchet MS"/>
            </a:endParaRPr>
          </a:p>
          <a:p>
            <a:pPr indent="-381000" lvl="0" marL="457200" marR="0" rtl="0" algn="just">
              <a:spcBef>
                <a:spcPts val="0"/>
              </a:spcBef>
              <a:spcAft>
                <a:spcPts val="0"/>
              </a:spcAft>
              <a:buClr>
                <a:srgbClr val="0000FF"/>
              </a:buClr>
              <a:buSzPts val="2400"/>
              <a:buFont typeface="Trebuchet MS"/>
              <a:buChar char="▪"/>
            </a:pPr>
            <a:r>
              <a:rPr lang="en-US" sz="2400">
                <a:solidFill>
                  <a:srgbClr val="0000FF"/>
                </a:solidFill>
                <a:latin typeface="Trebuchet MS"/>
                <a:ea typeface="Trebuchet MS"/>
                <a:cs typeface="Trebuchet MS"/>
                <a:sym typeface="Trebuchet MS"/>
              </a:rPr>
              <a:t>To explore feasible options for diet type</a:t>
            </a:r>
            <a:endParaRPr sz="2400">
              <a:solidFill>
                <a:srgbClr val="0000FF"/>
              </a:solidFill>
              <a:latin typeface="Trebuchet MS"/>
              <a:ea typeface="Trebuchet MS"/>
              <a:cs typeface="Trebuchet MS"/>
              <a:sym typeface="Trebuchet MS"/>
            </a:endParaRPr>
          </a:p>
          <a:p>
            <a:pPr indent="139700" lvl="0" marL="355591" marR="0" rtl="0" algn="just">
              <a:spcBef>
                <a:spcPts val="480"/>
              </a:spcBef>
              <a:spcAft>
                <a:spcPts val="0"/>
              </a:spcAft>
              <a:buClr>
                <a:schemeClr val="dk1"/>
              </a:buClr>
              <a:buSzPts val="2400"/>
              <a:buFont typeface="Noto Sans Symbols"/>
              <a:buNone/>
            </a:pPr>
            <a:r>
              <a:t/>
            </a:r>
            <a:endParaRPr sz="2400">
              <a:solidFill>
                <a:srgbClr val="0000FF"/>
              </a:solidFill>
              <a:latin typeface="Trebuchet MS"/>
              <a:ea typeface="Trebuchet MS"/>
              <a:cs typeface="Trebuchet MS"/>
              <a:sym typeface="Trebuchet MS"/>
            </a:endParaRPr>
          </a:p>
          <a:p>
            <a:pPr indent="0" lvl="0" marL="0" marR="0" rtl="0" algn="just">
              <a:spcBef>
                <a:spcPts val="480"/>
              </a:spcBef>
              <a:spcAft>
                <a:spcPts val="0"/>
              </a:spcAft>
              <a:buNone/>
            </a:pPr>
            <a:r>
              <a:rPr lang="en-US" sz="2400">
                <a:solidFill>
                  <a:srgbClr val="0000FF"/>
                </a:solidFill>
                <a:latin typeface="Trebuchet MS"/>
                <a:ea typeface="Trebuchet MS"/>
                <a:cs typeface="Trebuchet MS"/>
                <a:sym typeface="Trebuchet MS"/>
              </a:rPr>
              <a:t>Mention the feasibility on the same showing the progress.</a:t>
            </a:r>
            <a:endParaRPr sz="2400">
              <a:solidFill>
                <a:srgbClr val="0000FF"/>
              </a:solidFill>
              <a:latin typeface="Trebuchet MS"/>
              <a:ea typeface="Trebuchet MS"/>
              <a:cs typeface="Trebuchet MS"/>
              <a:sym typeface="Trebuchet MS"/>
            </a:endParaRPr>
          </a:p>
          <a:p>
            <a:pPr indent="-381000" lvl="0" marL="457200" marR="0" rtl="0" algn="just">
              <a:spcBef>
                <a:spcPts val="480"/>
              </a:spcBef>
              <a:spcAft>
                <a:spcPts val="0"/>
              </a:spcAft>
              <a:buClr>
                <a:srgbClr val="0000FF"/>
              </a:buClr>
              <a:buSzPts val="2400"/>
              <a:buFont typeface="Trebuchet MS"/>
              <a:buChar char="▪"/>
            </a:pPr>
            <a:r>
              <a:rPr lang="en-US" sz="2400">
                <a:solidFill>
                  <a:srgbClr val="0000FF"/>
                </a:solidFill>
                <a:latin typeface="Trebuchet MS"/>
                <a:ea typeface="Trebuchet MS"/>
                <a:cs typeface="Trebuchet MS"/>
                <a:sym typeface="Trebuchet MS"/>
              </a:rPr>
              <a:t>T</a:t>
            </a:r>
            <a:r>
              <a:rPr lang="en-US" sz="2400">
                <a:solidFill>
                  <a:srgbClr val="0000FF"/>
                </a:solidFill>
                <a:latin typeface="Trebuchet MS"/>
                <a:ea typeface="Trebuchet MS"/>
                <a:cs typeface="Trebuchet MS"/>
                <a:sym typeface="Trebuchet MS"/>
              </a:rPr>
              <a:t>ype of application - mobile application</a:t>
            </a:r>
            <a:endParaRPr sz="2400">
              <a:solidFill>
                <a:srgbClr val="0000FF"/>
              </a:solidFill>
              <a:latin typeface="Trebuchet MS"/>
              <a:ea typeface="Trebuchet MS"/>
              <a:cs typeface="Trebuchet MS"/>
              <a:sym typeface="Trebuchet MS"/>
            </a:endParaRPr>
          </a:p>
          <a:p>
            <a:pPr indent="-381000" lvl="0" marL="457200" rtl="0" algn="just">
              <a:spcBef>
                <a:spcPts val="0"/>
              </a:spcBef>
              <a:spcAft>
                <a:spcPts val="0"/>
              </a:spcAft>
              <a:buClr>
                <a:srgbClr val="0000FF"/>
              </a:buClr>
              <a:buSzPts val="2400"/>
              <a:buFont typeface="Trebuchet MS"/>
              <a:buChar char="▪"/>
            </a:pPr>
            <a:r>
              <a:rPr lang="en-US" sz="2400">
                <a:solidFill>
                  <a:srgbClr val="0000FF"/>
                </a:solidFill>
                <a:latin typeface="Trebuchet MS"/>
                <a:ea typeface="Trebuchet MS"/>
                <a:cs typeface="Trebuchet MS"/>
                <a:sym typeface="Trebuchet MS"/>
              </a:rPr>
              <a:t>Feasible options for diet type - veg, non-veg, vegan,keto and diabetic diet</a:t>
            </a:r>
            <a:endParaRPr sz="2400">
              <a:solidFill>
                <a:srgbClr val="0000FF"/>
              </a:solidFill>
              <a:latin typeface="Trebuchet MS"/>
              <a:ea typeface="Trebuchet MS"/>
              <a:cs typeface="Trebuchet MS"/>
              <a:sym typeface="Trebuchet MS"/>
            </a:endParaRPr>
          </a:p>
          <a:p>
            <a:pPr indent="0" lvl="0" marL="457200" marR="0" rtl="0" algn="just">
              <a:spcBef>
                <a:spcPts val="480"/>
              </a:spcBef>
              <a:spcAft>
                <a:spcPts val="0"/>
              </a:spcAft>
              <a:buNone/>
            </a:pPr>
            <a:r>
              <a:t/>
            </a:r>
            <a:endParaRPr sz="2400">
              <a:solidFill>
                <a:srgbClr val="0000FF"/>
              </a:solidFill>
              <a:latin typeface="Trebuchet MS"/>
              <a:ea typeface="Trebuchet MS"/>
              <a:cs typeface="Trebuchet MS"/>
              <a:sym typeface="Trebuchet MS"/>
            </a:endParaRPr>
          </a:p>
        </p:txBody>
      </p:sp>
      <p:sp>
        <p:nvSpPr>
          <p:cNvPr id="120" name="Google Shape;120;p5"/>
          <p:cNvSpPr txBox="1"/>
          <p:nvPr/>
        </p:nvSpPr>
        <p:spPr>
          <a:xfrm>
            <a:off x="2895600" y="990600"/>
            <a:ext cx="7848600" cy="461665"/>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2400">
                <a:solidFill>
                  <a:srgbClr val="FF0000"/>
                </a:solidFill>
                <a:latin typeface="Trebuchet MS"/>
                <a:ea typeface="Trebuchet MS"/>
                <a:cs typeface="Trebuchet MS"/>
                <a:sym typeface="Trebuchet MS"/>
              </a:rPr>
              <a:t>Suggestions from Review – 2</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125768b67d0_2_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 name="Google Shape;127;g125768b67d0_2_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Design Details</a:t>
            </a:r>
            <a:endParaRPr/>
          </a:p>
        </p:txBody>
      </p:sp>
      <p:sp>
        <p:nvSpPr>
          <p:cNvPr id="128" name="Google Shape;128;g125768b67d0_2_0"/>
          <p:cNvSpPr txBox="1"/>
          <p:nvPr/>
        </p:nvSpPr>
        <p:spPr>
          <a:xfrm>
            <a:off x="1219200" y="2133600"/>
            <a:ext cx="10428600" cy="3594900"/>
          </a:xfrm>
          <a:prstGeom prst="rect">
            <a:avLst/>
          </a:prstGeom>
          <a:noFill/>
          <a:ln>
            <a:noFill/>
          </a:ln>
        </p:spPr>
        <p:txBody>
          <a:bodyPr anchorCtr="0" anchor="ctr" bIns="45700" lIns="91425" spcFirstLastPara="1" rIns="91425" wrap="square" tIns="45700">
            <a:noAutofit/>
          </a:bodyPr>
          <a:lstStyle/>
          <a:p>
            <a:pPr indent="0" lvl="0" marL="457200" marR="0" rtl="0" algn="just">
              <a:spcBef>
                <a:spcPts val="480"/>
              </a:spcBef>
              <a:spcAft>
                <a:spcPts val="0"/>
              </a:spcAft>
              <a:buSzPts val="1100"/>
              <a:buNone/>
            </a:pPr>
            <a:r>
              <a:t/>
            </a:r>
            <a:endParaRPr b="1"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SzPts val="1100"/>
              <a:buNone/>
            </a:pPr>
            <a:r>
              <a:t/>
            </a:r>
            <a:endParaRPr b="1"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Clr>
                <a:schemeClr val="dk1"/>
              </a:buClr>
              <a:buSzPts val="1100"/>
              <a:buFont typeface="Arial"/>
              <a:buNone/>
            </a:pPr>
            <a:r>
              <a:rPr b="1" lang="en-US" sz="2400">
                <a:solidFill>
                  <a:srgbClr val="0033CC"/>
                </a:solidFill>
                <a:latin typeface="Trebuchet MS"/>
                <a:ea typeface="Trebuchet MS"/>
                <a:cs typeface="Trebuchet MS"/>
                <a:sym typeface="Trebuchet MS"/>
              </a:rPr>
              <a:t>Novelty </a:t>
            </a:r>
            <a:endParaRPr b="1"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SzPts val="1100"/>
              <a:buNone/>
            </a:pPr>
            <a:r>
              <a:rPr lang="en-US" sz="2400">
                <a:solidFill>
                  <a:srgbClr val="0033CC"/>
                </a:solidFill>
                <a:latin typeface="Trebuchet MS"/>
                <a:ea typeface="Trebuchet MS"/>
                <a:cs typeface="Trebuchet MS"/>
                <a:sym typeface="Trebuchet MS"/>
              </a:rPr>
              <a:t>Our project not only focuses on recommending a recipe list, but also, caters to the needs of the user by considering diet choice and calorie range. </a:t>
            </a:r>
            <a:r>
              <a:rPr lang="en-US" sz="2400">
                <a:solidFill>
                  <a:srgbClr val="0033CC"/>
                </a:solidFill>
                <a:latin typeface="Trebuchet MS"/>
                <a:ea typeface="Trebuchet MS"/>
                <a:cs typeface="Trebuchet MS"/>
                <a:sym typeface="Trebuchet MS"/>
              </a:rPr>
              <a:t>As far as our literature survey is concerned, we haven't come across any project which considered the type of diet along with calorie count. This will be inculcated into our project to make it more practical for everyday use.</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SzPts val="1100"/>
              <a:buNone/>
            </a:pPr>
            <a:r>
              <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SzPts val="1100"/>
              <a:buNone/>
            </a:pPr>
            <a:r>
              <a:rPr b="1" lang="en-US" sz="2400">
                <a:solidFill>
                  <a:srgbClr val="0033CC"/>
                </a:solidFill>
                <a:latin typeface="Trebuchet MS"/>
                <a:ea typeface="Trebuchet MS"/>
                <a:cs typeface="Trebuchet MS"/>
                <a:sym typeface="Trebuchet MS"/>
              </a:rPr>
              <a:t>Reliability</a:t>
            </a:r>
            <a:endParaRPr b="1"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SzPts val="1100"/>
              <a:buNone/>
            </a:pPr>
            <a:r>
              <a:rPr lang="en-US" sz="2400">
                <a:solidFill>
                  <a:srgbClr val="0033CC"/>
                </a:solidFill>
                <a:latin typeface="Trebuchet MS"/>
                <a:ea typeface="Trebuchet MS"/>
                <a:cs typeface="Trebuchet MS"/>
                <a:sym typeface="Trebuchet MS"/>
              </a:rPr>
              <a:t>The model requires a server with high speed internet capability. The user should be equipped with fair network bandwidth to send images and receive recipes</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125768b67d0_2_8"/>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 name="Google Shape;135;g125768b67d0_2_8"/>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Design Details</a:t>
            </a:r>
            <a:endParaRPr/>
          </a:p>
        </p:txBody>
      </p:sp>
      <p:sp>
        <p:nvSpPr>
          <p:cNvPr id="136" name="Google Shape;136;g125768b67d0_2_8"/>
          <p:cNvSpPr txBox="1"/>
          <p:nvPr/>
        </p:nvSpPr>
        <p:spPr>
          <a:xfrm>
            <a:off x="1061350" y="1617750"/>
            <a:ext cx="9715800" cy="5356500"/>
          </a:xfrm>
          <a:prstGeom prst="rect">
            <a:avLst/>
          </a:prstGeom>
          <a:noFill/>
          <a:ln>
            <a:noFill/>
          </a:ln>
        </p:spPr>
        <p:txBody>
          <a:bodyPr anchorCtr="0" anchor="t" bIns="91425" lIns="91425" spcFirstLastPara="1" rIns="91425" wrap="square" tIns="91425">
            <a:spAutoFit/>
          </a:bodyPr>
          <a:lstStyle/>
          <a:p>
            <a:pPr indent="0" lvl="0" marL="457200" rtl="0" algn="just">
              <a:spcBef>
                <a:spcPts val="480"/>
              </a:spcBef>
              <a:spcAft>
                <a:spcPts val="0"/>
              </a:spcAft>
              <a:buNone/>
            </a:pPr>
            <a:r>
              <a:rPr b="1" lang="en-US" sz="2400">
                <a:solidFill>
                  <a:srgbClr val="0033CC"/>
                </a:solidFill>
                <a:latin typeface="Trebuchet MS"/>
                <a:ea typeface="Trebuchet MS"/>
                <a:cs typeface="Trebuchet MS"/>
                <a:sym typeface="Trebuchet MS"/>
              </a:rPr>
              <a:t>Performance</a:t>
            </a:r>
            <a:endParaRPr b="1" sz="2400">
              <a:solidFill>
                <a:srgbClr val="0033CC"/>
              </a:solidFill>
              <a:latin typeface="Trebuchet MS"/>
              <a:ea typeface="Trebuchet MS"/>
              <a:cs typeface="Trebuchet MS"/>
              <a:sym typeface="Trebuchet MS"/>
            </a:endParaRPr>
          </a:p>
          <a:p>
            <a:pPr indent="0" lvl="0" marL="457200" rtl="0" algn="just">
              <a:spcBef>
                <a:spcPts val="480"/>
              </a:spcBef>
              <a:spcAft>
                <a:spcPts val="0"/>
              </a:spcAft>
              <a:buNone/>
            </a:pPr>
            <a:r>
              <a:rPr lang="en-US" sz="2400">
                <a:solidFill>
                  <a:srgbClr val="0033CC"/>
                </a:solidFill>
                <a:latin typeface="Trebuchet MS"/>
                <a:ea typeface="Trebuchet MS"/>
                <a:cs typeface="Trebuchet MS"/>
                <a:sym typeface="Trebuchet MS"/>
              </a:rPr>
              <a:t>Availability: The server should be available on specified time as many users are waiting for the recipe to be generated .</a:t>
            </a:r>
            <a:endParaRPr sz="2400">
              <a:solidFill>
                <a:srgbClr val="0033CC"/>
              </a:solidFill>
              <a:latin typeface="Trebuchet MS"/>
              <a:ea typeface="Trebuchet MS"/>
              <a:cs typeface="Trebuchet MS"/>
              <a:sym typeface="Trebuchet MS"/>
            </a:endParaRPr>
          </a:p>
          <a:p>
            <a:pPr indent="0" lvl="0" marL="457200" rtl="0" algn="just">
              <a:spcBef>
                <a:spcPts val="480"/>
              </a:spcBef>
              <a:spcAft>
                <a:spcPts val="0"/>
              </a:spcAft>
              <a:buNone/>
            </a:pPr>
            <a:r>
              <a:rPr lang="en-US" sz="2400">
                <a:solidFill>
                  <a:srgbClr val="0033CC"/>
                </a:solidFill>
                <a:latin typeface="Trebuchet MS"/>
                <a:ea typeface="Trebuchet MS"/>
                <a:cs typeface="Trebuchet MS"/>
                <a:sym typeface="Trebuchet MS"/>
              </a:rPr>
              <a:t>Correctness: Accurate recipes should be recommended to the user in real time.</a:t>
            </a:r>
            <a:endParaRPr sz="2400">
              <a:solidFill>
                <a:srgbClr val="0033CC"/>
              </a:solidFill>
              <a:latin typeface="Trebuchet MS"/>
              <a:ea typeface="Trebuchet MS"/>
              <a:cs typeface="Trebuchet MS"/>
              <a:sym typeface="Trebuchet MS"/>
            </a:endParaRPr>
          </a:p>
          <a:p>
            <a:pPr indent="0" lvl="0" marL="457200" rtl="0" algn="just">
              <a:spcBef>
                <a:spcPts val="480"/>
              </a:spcBef>
              <a:spcAft>
                <a:spcPts val="0"/>
              </a:spcAft>
              <a:buNone/>
            </a:pPr>
            <a:r>
              <a:rPr lang="en-US" sz="2400">
                <a:solidFill>
                  <a:srgbClr val="0033CC"/>
                </a:solidFill>
                <a:latin typeface="Trebuchet MS"/>
                <a:ea typeface="Trebuchet MS"/>
                <a:cs typeface="Trebuchet MS"/>
                <a:sym typeface="Trebuchet MS"/>
              </a:rPr>
              <a:t>Usability: The model should handle multiple requests from multiple users. </a:t>
            </a:r>
            <a:endParaRPr sz="2400">
              <a:solidFill>
                <a:srgbClr val="0033CC"/>
              </a:solidFill>
              <a:latin typeface="Trebuchet MS"/>
              <a:ea typeface="Trebuchet MS"/>
              <a:cs typeface="Trebuchet MS"/>
              <a:sym typeface="Trebuchet MS"/>
            </a:endParaRPr>
          </a:p>
          <a:p>
            <a:pPr indent="0" lvl="0" marL="457200" rtl="0" algn="just">
              <a:spcBef>
                <a:spcPts val="480"/>
              </a:spcBef>
              <a:spcAft>
                <a:spcPts val="0"/>
              </a:spcAft>
              <a:buNone/>
            </a:pPr>
            <a:r>
              <a:t/>
            </a:r>
            <a:endParaRPr sz="2400">
              <a:solidFill>
                <a:srgbClr val="0033CC"/>
              </a:solidFill>
              <a:latin typeface="Trebuchet MS"/>
              <a:ea typeface="Trebuchet MS"/>
              <a:cs typeface="Trebuchet MS"/>
              <a:sym typeface="Trebuchet MS"/>
            </a:endParaRPr>
          </a:p>
          <a:p>
            <a:pPr indent="0" lvl="0" marL="457200" rtl="0" algn="just">
              <a:spcBef>
                <a:spcPts val="480"/>
              </a:spcBef>
              <a:spcAft>
                <a:spcPts val="0"/>
              </a:spcAft>
              <a:buClr>
                <a:schemeClr val="dk1"/>
              </a:buClr>
              <a:buSzPts val="1100"/>
              <a:buFont typeface="Arial"/>
              <a:buNone/>
            </a:pPr>
            <a:r>
              <a:rPr b="1" lang="en-US" sz="2400">
                <a:solidFill>
                  <a:srgbClr val="0033CC"/>
                </a:solidFill>
                <a:latin typeface="Trebuchet MS"/>
                <a:ea typeface="Trebuchet MS"/>
                <a:cs typeface="Trebuchet MS"/>
                <a:sym typeface="Trebuchet MS"/>
              </a:rPr>
              <a:t>Reusability</a:t>
            </a:r>
            <a:endParaRPr b="1" sz="2400">
              <a:solidFill>
                <a:srgbClr val="0033CC"/>
              </a:solidFill>
              <a:latin typeface="Trebuchet MS"/>
              <a:ea typeface="Trebuchet MS"/>
              <a:cs typeface="Trebuchet MS"/>
              <a:sym typeface="Trebuchet MS"/>
            </a:endParaRPr>
          </a:p>
          <a:p>
            <a:pPr indent="0" lvl="0" marL="457200" rtl="0" algn="just">
              <a:spcBef>
                <a:spcPts val="480"/>
              </a:spcBef>
              <a:spcAft>
                <a:spcPts val="0"/>
              </a:spcAft>
              <a:buNone/>
            </a:pPr>
            <a:r>
              <a:rPr lang="en-US" sz="2400">
                <a:solidFill>
                  <a:srgbClr val="0033CC"/>
                </a:solidFill>
                <a:latin typeface="Trebuchet MS"/>
                <a:ea typeface="Trebuchet MS"/>
                <a:cs typeface="Trebuchet MS"/>
                <a:sym typeface="Trebuchet MS"/>
              </a:rPr>
              <a:t>Object detection is the first phase of our project that can be reused. On training the model on different datasets, it can be able to identify different kinds of objects other than food ingredients. Hence, object detection algorithm can be reused.</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g125768b67d0_2_21"/>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 name="Google Shape;143;g125768b67d0_2_21"/>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Design Details</a:t>
            </a:r>
            <a:endParaRPr/>
          </a:p>
        </p:txBody>
      </p:sp>
      <p:sp>
        <p:nvSpPr>
          <p:cNvPr id="144" name="Google Shape;144;g125768b67d0_2_21"/>
          <p:cNvSpPr txBox="1"/>
          <p:nvPr/>
        </p:nvSpPr>
        <p:spPr>
          <a:xfrm>
            <a:off x="1006725" y="2006500"/>
            <a:ext cx="9579300" cy="4377600"/>
          </a:xfrm>
          <a:prstGeom prst="rect">
            <a:avLst/>
          </a:prstGeom>
          <a:noFill/>
          <a:ln>
            <a:noFill/>
          </a:ln>
        </p:spPr>
        <p:txBody>
          <a:bodyPr anchorCtr="0" anchor="t" bIns="91425" lIns="91425" spcFirstLastPara="1" rIns="91425" wrap="square" tIns="91425">
            <a:spAutoFit/>
          </a:bodyPr>
          <a:lstStyle/>
          <a:p>
            <a:pPr indent="0" lvl="0" marL="685800" rtl="0" algn="just">
              <a:lnSpc>
                <a:spcPct val="115000"/>
              </a:lnSpc>
              <a:spcBef>
                <a:spcPts val="0"/>
              </a:spcBef>
              <a:spcAft>
                <a:spcPts val="0"/>
              </a:spcAft>
              <a:buNone/>
            </a:pPr>
            <a:r>
              <a:rPr b="1" lang="en-US" sz="2400">
                <a:solidFill>
                  <a:srgbClr val="0033CC"/>
                </a:solidFill>
                <a:latin typeface="Trebuchet MS"/>
                <a:ea typeface="Trebuchet MS"/>
                <a:cs typeface="Trebuchet MS"/>
                <a:sym typeface="Trebuchet MS"/>
              </a:rPr>
              <a:t>Security</a:t>
            </a:r>
            <a:endParaRPr b="1" sz="2400">
              <a:solidFill>
                <a:srgbClr val="0033CC"/>
              </a:solidFill>
              <a:latin typeface="Trebuchet MS"/>
              <a:ea typeface="Trebuchet MS"/>
              <a:cs typeface="Trebuchet MS"/>
              <a:sym typeface="Trebuchet MS"/>
            </a:endParaRPr>
          </a:p>
          <a:p>
            <a:pPr indent="0" lvl="0" marL="685800" rtl="0" algn="just">
              <a:lnSpc>
                <a:spcPct val="115000"/>
              </a:lnSpc>
              <a:spcBef>
                <a:spcPts val="0"/>
              </a:spcBef>
              <a:spcAft>
                <a:spcPts val="0"/>
              </a:spcAft>
              <a:buNone/>
            </a:pPr>
            <a:r>
              <a:rPr lang="en-US" sz="2400">
                <a:solidFill>
                  <a:srgbClr val="0033CC"/>
                </a:solidFill>
                <a:latin typeface="Trebuchet MS"/>
                <a:ea typeface="Trebuchet MS"/>
                <a:cs typeface="Trebuchet MS"/>
                <a:sym typeface="Trebuchet MS"/>
              </a:rPr>
              <a:t>Authentication of user whenever he/she logs into the system. The users will have private user profiles which will store user information.We will have a user</a:t>
            </a:r>
            <a:r>
              <a:rPr lang="en-US" sz="2400">
                <a:solidFill>
                  <a:srgbClr val="0033CC"/>
                </a:solidFill>
                <a:latin typeface="Trebuchet MS"/>
                <a:ea typeface="Trebuchet MS"/>
                <a:cs typeface="Trebuchet MS"/>
                <a:sym typeface="Trebuchet MS"/>
              </a:rPr>
              <a:t>-</a:t>
            </a:r>
            <a:r>
              <a:rPr lang="en-US" sz="2400">
                <a:solidFill>
                  <a:srgbClr val="0033CC"/>
                </a:solidFill>
                <a:latin typeface="Trebuchet MS"/>
                <a:ea typeface="Trebuchet MS"/>
                <a:cs typeface="Trebuchet MS"/>
                <a:sym typeface="Trebuchet MS"/>
              </a:rPr>
              <a:t>id and a password for authentication which will be logged in in the mobile application.</a:t>
            </a:r>
            <a:endParaRPr sz="2400">
              <a:solidFill>
                <a:srgbClr val="0033CC"/>
              </a:solidFill>
              <a:latin typeface="Trebuchet MS"/>
              <a:ea typeface="Trebuchet MS"/>
              <a:cs typeface="Trebuchet MS"/>
              <a:sym typeface="Trebuchet MS"/>
            </a:endParaRPr>
          </a:p>
          <a:p>
            <a:pPr indent="0" lvl="0" marL="685800" rtl="0" algn="just">
              <a:lnSpc>
                <a:spcPct val="115000"/>
              </a:lnSpc>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685800" rtl="0" algn="just">
              <a:lnSpc>
                <a:spcPct val="115000"/>
              </a:lnSpc>
              <a:spcBef>
                <a:spcPts val="0"/>
              </a:spcBef>
              <a:spcAft>
                <a:spcPts val="0"/>
              </a:spcAft>
              <a:buClr>
                <a:schemeClr val="dk1"/>
              </a:buClr>
              <a:buSzPts val="1100"/>
              <a:buFont typeface="Arial"/>
              <a:buNone/>
            </a:pPr>
            <a:r>
              <a:rPr b="1" lang="en-US" sz="2400">
                <a:solidFill>
                  <a:srgbClr val="0033CC"/>
                </a:solidFill>
                <a:latin typeface="Trebuchet MS"/>
                <a:ea typeface="Trebuchet MS"/>
                <a:cs typeface="Trebuchet MS"/>
                <a:sym typeface="Trebuchet MS"/>
              </a:rPr>
              <a:t>Maintainability</a:t>
            </a:r>
            <a:endParaRPr b="1" sz="2400">
              <a:solidFill>
                <a:srgbClr val="0033CC"/>
              </a:solidFill>
              <a:latin typeface="Trebuchet MS"/>
              <a:ea typeface="Trebuchet MS"/>
              <a:cs typeface="Trebuchet MS"/>
              <a:sym typeface="Trebuchet MS"/>
            </a:endParaRPr>
          </a:p>
          <a:p>
            <a:pPr indent="0" lvl="0" marL="685800" rtl="0" algn="just">
              <a:lnSpc>
                <a:spcPct val="115000"/>
              </a:lnSpc>
              <a:spcBef>
                <a:spcPts val="0"/>
              </a:spcBef>
              <a:spcAft>
                <a:spcPts val="0"/>
              </a:spcAft>
              <a:buNone/>
            </a:pPr>
            <a:r>
              <a:rPr lang="en-US" sz="2400">
                <a:solidFill>
                  <a:srgbClr val="0033CC"/>
                </a:solidFill>
                <a:latin typeface="Trebuchet MS"/>
                <a:ea typeface="Trebuchet MS"/>
                <a:cs typeface="Trebuchet MS"/>
                <a:sym typeface="Trebuchet MS"/>
              </a:rPr>
              <a:t>The administrators should ensure that the server is up and running and not overloaded, ensuring it is well maintained.</a:t>
            </a:r>
            <a:endParaRPr sz="2400">
              <a:solidFill>
                <a:srgbClr val="0033CC"/>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2020-11-22T08:14:37Z</dcterms:created>
  <dc:creator>Sunitha 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